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8" r:id="rId2"/>
    <p:sldId id="295" r:id="rId3"/>
    <p:sldId id="302" r:id="rId4"/>
    <p:sldId id="272" r:id="rId5"/>
    <p:sldId id="276" r:id="rId6"/>
    <p:sldId id="287" r:id="rId7"/>
    <p:sldId id="289" r:id="rId8"/>
    <p:sldId id="303" r:id="rId9"/>
    <p:sldId id="316" r:id="rId10"/>
    <p:sldId id="305" r:id="rId11"/>
    <p:sldId id="320" r:id="rId12"/>
    <p:sldId id="307" r:id="rId13"/>
    <p:sldId id="312" r:id="rId14"/>
    <p:sldId id="321" r:id="rId15"/>
    <p:sldId id="310" r:id="rId16"/>
    <p:sldId id="294" r:id="rId17"/>
  </p:sldIdLst>
  <p:sldSz cx="12192000" cy="6858000"/>
  <p:notesSz cx="6858000" cy="9144000"/>
  <p:embeddedFontLst>
    <p:embeddedFont>
      <p:font typeface="맑은 고딕 Semilight" panose="020B0502040204020203" pitchFamily="50" charset="-127"/>
      <p:regular r:id="rId19"/>
    </p:embeddedFont>
    <p:embeddedFont>
      <p:font typeface="Segoe UI Black" panose="020B0A02040204020203" pitchFamily="34" charset="0"/>
      <p:bold r:id="rId20"/>
      <p:boldItalic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AppleSDGothicNeoB00" panose="020B0600000101010101" charset="-127"/>
      <p:regular r:id="rId24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4A76"/>
    <a:srgbClr val="00B0F0"/>
    <a:srgbClr val="3A4A6A"/>
    <a:srgbClr val="0037A4"/>
    <a:srgbClr val="002060"/>
    <a:srgbClr val="002B82"/>
    <a:srgbClr val="00359E"/>
    <a:srgbClr val="003CB4"/>
    <a:srgbClr val="000080"/>
    <a:srgbClr val="00A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63" autoAdjust="0"/>
    <p:restoredTop sz="95151" autoAdjust="0"/>
  </p:normalViewPr>
  <p:slideViewPr>
    <p:cSldViewPr snapToGrid="0" showGuides="1">
      <p:cViewPr varScale="1">
        <p:scale>
          <a:sx n="56" d="100"/>
          <a:sy n="56" d="100"/>
        </p:scale>
        <p:origin x="90" y="4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1463A-793E-4642-9119-EA3C6E993072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63B28-EC37-4860-8BD4-B56AA0038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615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663B28-EC37-4860-8BD4-B56AA0038D5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220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7A2A55-BB98-76CB-353B-B73F0FF682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C5B194-D23F-1B11-7076-81F970B14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30320E-B5D4-5839-3AF7-A313034AD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69A81A-1366-008B-BF8F-0CAA5014F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32B684-0324-620D-AAB0-C9C641557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472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65645C-1FE1-2509-2AD7-E5F1B1504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BC9C32-145C-6F18-E649-C9AE3F14D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BB04FC-C4DA-D0C7-9B8E-E55E1398F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0145C4-F7C1-5983-D1CB-801A7B64E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A8EF13-1DB4-4D6C-2280-728FE487E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376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11F1B46-746A-E6A5-F5ED-327D376E2A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ABB19E-1100-CC36-BCCE-42BEC8FC9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DD3C3B-6EBC-AFEE-8AB7-D8E7EDB88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EAFD7-835A-20A1-3217-C254E2205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701FD3-91B2-EB67-B79D-65D0FFAE8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811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C7DAD0-31DE-7AC7-AFB3-52E4A9D31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21BEB-427A-F13E-799D-79F86344D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15F53C-81FC-0063-EEC6-711BB5EFC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542A0C-9A5F-5683-CEF8-6517DE940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B3C2F5-39BB-E6D9-0AD4-2D1BFC0DE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86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427B0-D658-5CC7-A845-E3F41C70D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182667-9C01-91C0-F8E4-027A2C66C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1D4CE-2702-ADBF-8FB5-4EDD263A8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563DF1-9BE2-DBED-BE08-855DB2C9B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7643EC-C92D-3BEE-DA40-2145F778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432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38ECA4-5608-8C27-8DF9-4DFBF98BE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08831C-1797-A75B-43E2-5851BAB0F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11232D-FE96-84B1-B6F7-5B1004D3B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F2DB89-295C-E309-7028-2B5D6C0BE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E6148A-4D18-5381-6A8D-92AFD84B1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2CC604-A226-4FB9-CCA5-FE2487BF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241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1D73D-92A2-B7E9-0225-900F836B0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659797-17E6-DF18-CE97-ABA6BA224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522F8B-FBDE-3052-720D-FF8E883B2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01465A-3CDF-8545-0175-3C8F588F83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8E87BC-10CB-B951-5F03-38BA6C8445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E91B2EA-4CE5-98A0-B9F3-ADDC1E918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325E0-81EC-C752-A128-BAB7CA76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B6940C0-69E0-3B8A-7A00-D81C5D985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511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C6A698-B227-CAC3-0976-7A8C29098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FD5025-38A4-29A6-5FE0-B9AD9C10A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FDE324-1924-B590-DEFA-40ADEFBD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4D829F-2A4C-58FB-2745-5694E25DC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685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9877BD-C83B-E22A-2749-CDBB09461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5E59CF8-25E3-CA5B-8A71-533562B6E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B6B3A6-5BEC-4E42-BE63-654BA6D01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30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11645-A053-6224-4A41-5F55B5DF8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964159-5E8B-EE9A-7879-4B32CEC96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27282B-A952-6F11-82F1-DC6166BE3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B90AAB-EF3C-AB13-F036-68262C108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4FA630-7696-EB88-0000-6DF4AE2C5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6B77E0-212C-E79A-91BC-8AED8C536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696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F9F286-AB01-78DD-06A4-F82E88B8A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8942B81-9B70-41A8-B6AF-B603C53F4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7D34E5-1B4D-061D-1380-25E56460D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8B1AA1-D0C5-AF84-9E1F-97F90A4CE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D2DE5A-29E1-874D-DD71-CFE86C764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C30BA5-3B12-8ADC-F452-45B04EF57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344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9496C2-606C-AD26-DB0D-D80C34E9E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D0410F-3E1E-AFD1-752C-BC733FC1A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D10ACD-E4EF-FA1B-EA0E-9EC9110F89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822B5-F28F-4E2C-BB8D-B6749B8493D6}" type="datetimeFigureOut">
              <a:rPr lang="ko-KR" altLang="en-US" smtClean="0"/>
              <a:t>2023-05-19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6D9152-7FC3-5008-EFCA-FDEC9F323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02E6B9-20D1-7C24-9AC6-559022564E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A949-2872-4E78-8938-B0A406F099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659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280A20AA-4A61-618F-FF1C-E0A90969A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0"/>
            <a:ext cx="12190476" cy="671428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2DEB20D-53B7-DD74-9372-A94BC3682F3E}"/>
              </a:ext>
            </a:extLst>
          </p:cNvPr>
          <p:cNvSpPr/>
          <p:nvPr/>
        </p:nvSpPr>
        <p:spPr>
          <a:xfrm>
            <a:off x="0" y="0"/>
            <a:ext cx="12192000" cy="5283200"/>
          </a:xfrm>
          <a:prstGeom prst="rect">
            <a:avLst/>
          </a:prstGeom>
          <a:gradFill>
            <a:gsLst>
              <a:gs pos="50000">
                <a:schemeClr val="tx1">
                  <a:alpha val="10000"/>
                </a:schemeClr>
              </a:gs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순서도: 수동 입력 5">
            <a:extLst>
              <a:ext uri="{FF2B5EF4-FFF2-40B4-BE49-F238E27FC236}">
                <a16:creationId xmlns:a16="http://schemas.microsoft.com/office/drawing/2014/main" id="{622B7AE7-F61B-6597-BE04-500D57B70CF4}"/>
              </a:ext>
            </a:extLst>
          </p:cNvPr>
          <p:cNvSpPr/>
          <p:nvPr/>
        </p:nvSpPr>
        <p:spPr>
          <a:xfrm flipH="1">
            <a:off x="0" y="3561921"/>
            <a:ext cx="12192000" cy="3152365"/>
          </a:xfrm>
          <a:prstGeom prst="flowChartManualInput">
            <a:avLst/>
          </a:prstGeom>
          <a:gradFill>
            <a:gsLst>
              <a:gs pos="50000">
                <a:srgbClr val="FFFFFF">
                  <a:alpha val="92000"/>
                </a:srgbClr>
              </a:gs>
              <a:gs pos="0">
                <a:schemeClr val="bg1">
                  <a:alpha val="40000"/>
                </a:schemeClr>
              </a:gs>
              <a:gs pos="100000">
                <a:schemeClr val="bg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9DC5ED-5377-3C62-676A-02F2D08D4717}"/>
              </a:ext>
            </a:extLst>
          </p:cNvPr>
          <p:cNvSpPr txBox="1"/>
          <p:nvPr/>
        </p:nvSpPr>
        <p:spPr>
          <a:xfrm>
            <a:off x="617674" y="4526025"/>
            <a:ext cx="589818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b="1" dirty="0"/>
              <a:t>MZ </a:t>
            </a:r>
            <a:r>
              <a:rPr lang="ko-KR" altLang="en-US" sz="4000" b="1" dirty="0"/>
              <a:t>세대를 위한 </a:t>
            </a:r>
            <a:r>
              <a:rPr lang="en-US" altLang="ko-KR" sz="4000" b="1" dirty="0"/>
              <a:t>1</a:t>
            </a:r>
            <a:r>
              <a:rPr lang="ko-KR" altLang="en-US" sz="4000" b="1" dirty="0" err="1"/>
              <a:t>인가구</a:t>
            </a:r>
            <a:r>
              <a:rPr lang="ko-KR" altLang="en-US" sz="4000" b="1" dirty="0"/>
              <a:t> </a:t>
            </a:r>
            <a:endParaRPr lang="en-US" altLang="ko-KR" sz="4000" b="1" dirty="0"/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2E6C3328-7DBC-FC2E-4294-DCE5811A51C2}"/>
              </a:ext>
            </a:extLst>
          </p:cNvPr>
          <p:cNvSpPr/>
          <p:nvPr/>
        </p:nvSpPr>
        <p:spPr>
          <a:xfrm rot="19233395" flipH="1">
            <a:off x="7433426" y="4346033"/>
            <a:ext cx="6243105" cy="3221720"/>
          </a:xfrm>
          <a:custGeom>
            <a:avLst/>
            <a:gdLst>
              <a:gd name="connsiteX0" fmla="*/ 0 w 6243105"/>
              <a:gd name="connsiteY0" fmla="*/ 393190 h 3221720"/>
              <a:gd name="connsiteX1" fmla="*/ 2326973 w 6243105"/>
              <a:gd name="connsiteY1" fmla="*/ 3221720 h 3221720"/>
              <a:gd name="connsiteX2" fmla="*/ 6243105 w 6243105"/>
              <a:gd name="connsiteY2" fmla="*/ 0 h 322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43105" h="3221720">
                <a:moveTo>
                  <a:pt x="0" y="393190"/>
                </a:moveTo>
                <a:lnTo>
                  <a:pt x="2326973" y="3221720"/>
                </a:lnTo>
                <a:lnTo>
                  <a:pt x="6243105" y="0"/>
                </a:lnTo>
                <a:close/>
              </a:path>
            </a:pathLst>
          </a:custGeom>
          <a:gradFill>
            <a:gsLst>
              <a:gs pos="50000">
                <a:srgbClr val="FFFFFF">
                  <a:alpha val="7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66426D-49B6-B4AF-5F8A-55A2D40627C8}"/>
              </a:ext>
            </a:extLst>
          </p:cNvPr>
          <p:cNvSpPr txBox="1"/>
          <p:nvPr/>
        </p:nvSpPr>
        <p:spPr>
          <a:xfrm>
            <a:off x="611618" y="218339"/>
            <a:ext cx="4081032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7FA9E0C-22FF-4914-82B8-C015ADA8D646}"/>
              </a:ext>
            </a:extLst>
          </p:cNvPr>
          <p:cNvSpPr/>
          <p:nvPr/>
        </p:nvSpPr>
        <p:spPr>
          <a:xfrm>
            <a:off x="611618" y="5233911"/>
            <a:ext cx="5298844" cy="684289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/>
              <a:t>생활 패턴 분석 서비스</a:t>
            </a:r>
          </a:p>
        </p:txBody>
      </p:sp>
    </p:spTree>
    <p:extLst>
      <p:ext uri="{BB962C8B-B14F-4D97-AF65-F5344CB8AC3E}">
        <p14:creationId xmlns:p14="http://schemas.microsoft.com/office/powerpoint/2010/main" val="180783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6E7180-DE80-63BD-293B-95A8C7A6C9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7CBA3-F87C-BCB2-037A-1F3F790D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FD5481-88A7-B89A-9BEB-DD28310786A6}"/>
              </a:ext>
            </a:extLst>
          </p:cNvPr>
          <p:cNvSpPr txBox="1"/>
          <p:nvPr/>
        </p:nvSpPr>
        <p:spPr>
          <a:xfrm>
            <a:off x="3589149" y="1545305"/>
            <a:ext cx="501790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/>
              <a:t>공급 물량에 비해 엄청난 </a:t>
            </a:r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cs typeface="맑은 고딕 Semilight" panose="020B0502040204020203" pitchFamily="50" charset="-127"/>
              </a:rPr>
              <a:t>경쟁률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49C2F6-764D-FFCA-0B68-D4927934B346}"/>
              </a:ext>
            </a:extLst>
          </p:cNvPr>
          <p:cNvSpPr txBox="1"/>
          <p:nvPr/>
        </p:nvSpPr>
        <p:spPr>
          <a:xfrm>
            <a:off x="4193557" y="2268530"/>
            <a:ext cx="380488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당해 공고의 각 매물양이 많지 않아 경쟁률이 높음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61186A1-24FC-A261-E33A-3ED3D9BD3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521" y="3385111"/>
            <a:ext cx="4274020" cy="286625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82D4E04-DBE5-5652-00B5-145AE18096E9}"/>
              </a:ext>
            </a:extLst>
          </p:cNvPr>
          <p:cNvSpPr txBox="1"/>
          <p:nvPr/>
        </p:nvSpPr>
        <p:spPr>
          <a:xfrm>
            <a:off x="7809628" y="2996633"/>
            <a:ext cx="3788801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*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: SH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서울주택도시공사</a:t>
            </a:r>
            <a:endParaRPr lang="en-US" altLang="ko-KR" sz="800" dirty="0">
              <a:solidFill>
                <a:schemeClr val="bg1">
                  <a:lumMod val="85000"/>
                </a:schemeClr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E2DD54-7542-BB20-C928-8FE4BD705728}"/>
              </a:ext>
            </a:extLst>
          </p:cNvPr>
          <p:cNvSpPr txBox="1"/>
          <p:nvPr/>
        </p:nvSpPr>
        <p:spPr>
          <a:xfrm>
            <a:off x="4571213" y="2912124"/>
            <a:ext cx="3051027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2">
                    <a:lumMod val="2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LH </a:t>
            </a:r>
            <a:r>
              <a:rPr lang="ko-KR" altLang="en-US" sz="1000" dirty="0">
                <a:solidFill>
                  <a:schemeClr val="bg2">
                    <a:lumMod val="2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청년매입임대 공급 및 신청자 수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313727-492A-C544-34D3-E347A25D6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073" y="3425749"/>
            <a:ext cx="5178939" cy="273798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5861065-DD73-85BF-B2D2-C756DBA3DD98}"/>
              </a:ext>
            </a:extLst>
          </p:cNvPr>
          <p:cNvSpPr/>
          <p:nvPr/>
        </p:nvSpPr>
        <p:spPr>
          <a:xfrm>
            <a:off x="10066339" y="4011613"/>
            <a:ext cx="1329673" cy="215212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</p:spTree>
    <p:extLst>
      <p:ext uri="{BB962C8B-B14F-4D97-AF65-F5344CB8AC3E}">
        <p14:creationId xmlns:p14="http://schemas.microsoft.com/office/powerpoint/2010/main" val="189672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3-2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프로젝트 목표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1B6F3A-4A62-7111-BB43-F63F03F66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11</a:t>
            </a:fld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4776652" y="3290417"/>
            <a:ext cx="3008726" cy="2797568"/>
            <a:chOff x="5100104" y="3589446"/>
            <a:chExt cx="2374770" cy="220810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DFCCDBF1-3A44-C4CF-A49F-DDEE233C61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13052" y="3777071"/>
              <a:ext cx="2361822" cy="1799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9034E02-49C6-CFD1-C86E-4E8CB508D95D}"/>
                </a:ext>
              </a:extLst>
            </p:cNvPr>
            <p:cNvSpPr/>
            <p:nvPr/>
          </p:nvSpPr>
          <p:spPr>
            <a:xfrm>
              <a:off x="5101650" y="4082206"/>
              <a:ext cx="2361822" cy="171534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C3BBB83-55B2-2AD6-6B58-365CBF8B5856}"/>
                </a:ext>
              </a:extLst>
            </p:cNvPr>
            <p:cNvSpPr txBox="1"/>
            <p:nvPr/>
          </p:nvSpPr>
          <p:spPr>
            <a:xfrm>
              <a:off x="5101650" y="5323284"/>
              <a:ext cx="236182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000" b="1" dirty="0"/>
                <a:t>서울시 지역구별 청년 임대주택</a:t>
              </a:r>
              <a:endParaRPr lang="en-US" altLang="ko-KR" sz="1000" b="1" dirty="0"/>
            </a:p>
            <a:p>
              <a:pPr algn="ctr"/>
              <a:r>
                <a:rPr lang="ko-KR" altLang="en-US" sz="1000" b="1" dirty="0"/>
                <a:t>경쟁률 분석 후 예측하여 시각화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02E855A-D9A7-855F-BAEC-4268A21D013F}"/>
                </a:ext>
              </a:extLst>
            </p:cNvPr>
            <p:cNvSpPr/>
            <p:nvPr/>
          </p:nvSpPr>
          <p:spPr>
            <a:xfrm>
              <a:off x="5100104" y="4088558"/>
              <a:ext cx="2361822" cy="11645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68F906F-E013-984E-C886-946CFE2F8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6806" y="3880273"/>
              <a:ext cx="2361822" cy="1372374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3025240-7043-1BD9-86B3-74EF6953BC9B}"/>
                </a:ext>
              </a:extLst>
            </p:cNvPr>
            <p:cNvSpPr/>
            <p:nvPr/>
          </p:nvSpPr>
          <p:spPr>
            <a:xfrm>
              <a:off x="5101650" y="3589446"/>
              <a:ext cx="2361822" cy="492760"/>
            </a:xfrm>
            <a:prstGeom prst="rect">
              <a:avLst/>
            </a:prstGeom>
            <a:solidFill>
              <a:srgbClr val="1E4A76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/>
                <a:t>청약 경쟁률 예측 서비스</a:t>
              </a: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6BDE1943-4F38-29C1-5F99-38B5B10BB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4935" y="4123192"/>
              <a:ext cx="1209524" cy="1057143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E411906F-9338-BB2D-E90F-781F5FF56452}"/>
              </a:ext>
            </a:extLst>
          </p:cNvPr>
          <p:cNvGrpSpPr/>
          <p:nvPr/>
        </p:nvGrpSpPr>
        <p:grpSpPr>
          <a:xfrm>
            <a:off x="3881282" y="1507712"/>
            <a:ext cx="4847183" cy="380389"/>
            <a:chOff x="3645340" y="1716143"/>
            <a:chExt cx="4847183" cy="3803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4EE1B9C-4415-61DF-1C1F-B9A56CFEFE44}"/>
                </a:ext>
              </a:extLst>
            </p:cNvPr>
            <p:cNvSpPr/>
            <p:nvPr/>
          </p:nvSpPr>
          <p:spPr>
            <a:xfrm>
              <a:off x="6201622" y="1716143"/>
              <a:ext cx="2173035" cy="37742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69ACC45-3ADB-6A3E-131E-C9961C287E1F}"/>
                </a:ext>
              </a:extLst>
            </p:cNvPr>
            <p:cNvSpPr txBox="1"/>
            <p:nvPr/>
          </p:nvSpPr>
          <p:spPr>
            <a:xfrm>
              <a:off x="3645340" y="1724241"/>
              <a:ext cx="2556282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/>
                <a:t>1</a:t>
              </a:r>
              <a:r>
                <a:rPr lang="ko-KR" altLang="en-US" b="1" dirty="0" err="1"/>
                <a:t>인가구</a:t>
              </a:r>
              <a:r>
                <a:rPr lang="ko-KR" altLang="en-US" b="1" dirty="0"/>
                <a:t> 임대주택 청약</a:t>
              </a:r>
              <a:endParaRPr lang="en-US" altLang="ko-KR" b="1" dirty="0">
                <a:solidFill>
                  <a:schemeClr val="bg1"/>
                </a:solidFill>
                <a:highlight>
                  <a:srgbClr val="00B0F0"/>
                </a:highlight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17C167A-7BA6-3FEA-2B61-5A426CD748EF}"/>
                </a:ext>
              </a:extLst>
            </p:cNvPr>
            <p:cNvSpPr txBox="1"/>
            <p:nvPr/>
          </p:nvSpPr>
          <p:spPr>
            <a:xfrm>
              <a:off x="6083755" y="1727200"/>
              <a:ext cx="240876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경쟁률 예측 서비스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9C86133-749E-1C04-B5D8-EE6D1D16B180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20" name="Google Shape;199;p11"/>
          <p:cNvSpPr txBox="1"/>
          <p:nvPr/>
        </p:nvSpPr>
        <p:spPr>
          <a:xfrm>
            <a:off x="2646365" y="2214407"/>
            <a:ext cx="7269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비싼 월세에 부담을 느끼는 1인가구 청년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4D5156"/>
              </a:buClr>
              <a:buSzPts val="1200"/>
              <a:buFont typeface="Arial"/>
              <a:buNone/>
            </a:pPr>
            <a:r>
              <a:rPr lang="ko-KR" sz="1200" b="1" dirty="0">
                <a:solidFill>
                  <a:srgbClr val="00AFEF"/>
                </a:solidFill>
                <a:highlight>
                  <a:schemeClr val="lt1"/>
                </a:highlight>
              </a:rPr>
              <a:t>✓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치열한 임대주택 청약 경쟁률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속에서</a:t>
            </a:r>
            <a:r>
              <a:rPr lang="en-US" alt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청약 신청</a:t>
            </a:r>
            <a:r>
              <a:rPr lang="ko-KR" altLang="en-US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의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 </a:t>
            </a:r>
            <a:r>
              <a:rPr lang="ko-KR" sz="1200" b="1" dirty="0">
                <a:solidFill>
                  <a:srgbClr val="999999"/>
                </a:solidFill>
                <a:highlight>
                  <a:srgbClr val="FFFFFF"/>
                </a:highlight>
              </a:rPr>
              <a:t>지표가 필요한 </a:t>
            </a:r>
            <a:r>
              <a:rPr lang="ko-KR" sz="1200" b="1" dirty="0" smtClean="0">
                <a:solidFill>
                  <a:srgbClr val="999999"/>
                </a:solidFill>
                <a:highlight>
                  <a:srgbClr val="FFFFFF"/>
                </a:highlight>
              </a:rPr>
              <a:t>청년들</a:t>
            </a:r>
            <a:endParaRPr sz="1200" b="1" dirty="0">
              <a:solidFill>
                <a:srgbClr val="999999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43767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3-2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프로젝트 목표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1B8646B-43FA-D5CE-6FDA-B96D672FAD46}"/>
              </a:ext>
            </a:extLst>
          </p:cNvPr>
          <p:cNvSpPr txBox="1"/>
          <p:nvPr/>
        </p:nvSpPr>
        <p:spPr>
          <a:xfrm>
            <a:off x="3067216" y="2149358"/>
            <a:ext cx="6057561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 algn="ctr">
              <a:buFontTx/>
              <a:buChar char="-"/>
            </a:pPr>
            <a:r>
              <a:rPr lang="en-US" altLang="ko-KR" sz="11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LH 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한국 토지주택 공사</a:t>
            </a:r>
            <a:r>
              <a:rPr lang="en-US" altLang="ko-KR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SH 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서울 주택 도시 </a:t>
            </a:r>
            <a:r>
              <a:rPr lang="ko-KR" altLang="en-US" sz="11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공사의</a:t>
            </a:r>
            <a:endParaRPr lang="en-US" altLang="ko-KR" sz="1100" dirty="0" smtClean="0">
              <a:solidFill>
                <a:srgbClr val="4D515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4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400" dirty="0">
              <a:solidFill>
                <a:srgbClr val="4D515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청년임대주택 청약 최종 경쟁률 </a:t>
            </a:r>
            <a:r>
              <a:rPr lang="ko-KR" altLang="en-US" sz="11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</a:t>
            </a:r>
            <a:r>
              <a:rPr lang="ko-KR" altLang="en-US" sz="1100" b="1" dirty="0">
                <a:solidFill>
                  <a:srgbClr val="00B0F0"/>
                </a:solidFill>
              </a:rPr>
              <a:t>지역별</a:t>
            </a:r>
            <a:r>
              <a:rPr lang="en-US" altLang="ko-KR" sz="1100" b="1" dirty="0">
                <a:solidFill>
                  <a:srgbClr val="00B0F0"/>
                </a:solidFill>
              </a:rPr>
              <a:t>, </a:t>
            </a:r>
            <a:r>
              <a:rPr lang="ko-KR" altLang="en-US" sz="1100" b="1" dirty="0" err="1">
                <a:solidFill>
                  <a:srgbClr val="00B0F0"/>
                </a:solidFill>
              </a:rPr>
              <a:t>평수별</a:t>
            </a:r>
            <a:r>
              <a:rPr lang="en-US" altLang="ko-KR" sz="1100" b="1" dirty="0">
                <a:solidFill>
                  <a:srgbClr val="00B0F0"/>
                </a:solidFill>
              </a:rPr>
              <a:t>, </a:t>
            </a:r>
            <a:r>
              <a:rPr lang="ko-KR" altLang="en-US" sz="1100" b="1" dirty="0">
                <a:solidFill>
                  <a:srgbClr val="00B0F0"/>
                </a:solidFill>
              </a:rPr>
              <a:t>임대료 </a:t>
            </a:r>
            <a:r>
              <a:rPr lang="ko-KR" altLang="en-US" sz="1100" b="1" dirty="0" smtClean="0">
                <a:solidFill>
                  <a:srgbClr val="00B0F0"/>
                </a:solidFill>
              </a:rPr>
              <a:t>별</a:t>
            </a:r>
            <a:r>
              <a:rPr lang="ko-KR" altLang="en-US" sz="11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나누어 분석하고</a:t>
            </a:r>
            <a:endParaRPr lang="en-US" altLang="ko-KR" sz="1100" dirty="0" smtClean="0">
              <a:solidFill>
                <a:srgbClr val="4D515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400" dirty="0" smtClean="0">
              <a:solidFill>
                <a:srgbClr val="4D515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지하철 역으로부터 거리</a:t>
            </a:r>
            <a:r>
              <a:rPr lang="en-US" altLang="ko-KR" sz="11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 err="1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매물량</a:t>
            </a:r>
            <a:r>
              <a:rPr lang="ko-KR" altLang="en-US" sz="11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등의 변수를 고려하여</a:t>
            </a:r>
            <a:endParaRPr lang="en-US" altLang="ko-KR" sz="1100" dirty="0" smtClean="0">
              <a:solidFill>
                <a:srgbClr val="4D515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400" dirty="0">
              <a:solidFill>
                <a:srgbClr val="4D515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100" dirty="0" smtClean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경쟁률을 </a:t>
            </a:r>
            <a:r>
              <a:rPr lang="ko-KR" altLang="en-US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예측하여 보여준다</a:t>
            </a:r>
            <a:r>
              <a:rPr lang="en-US" altLang="ko-KR" sz="1100" dirty="0">
                <a:solidFill>
                  <a:srgbClr val="4D51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100" dirty="0">
              <a:solidFill>
                <a:schemeClr val="bg1"/>
              </a:solidFill>
              <a:highlight>
                <a:srgbClr val="00B0F0"/>
              </a:highligh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1B6F3A-4A62-7111-BB43-F63F03F66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ECF5F6-D8F5-AC18-92E2-929AFF28294B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080" y="3763711"/>
            <a:ext cx="3859693" cy="2014514"/>
          </a:xfrm>
          <a:prstGeom prst="rect">
            <a:avLst/>
          </a:prstGeom>
        </p:spPr>
      </p:pic>
      <p:grpSp>
        <p:nvGrpSpPr>
          <p:cNvPr id="15" name="그룹 14"/>
          <p:cNvGrpSpPr/>
          <p:nvPr/>
        </p:nvGrpSpPr>
        <p:grpSpPr>
          <a:xfrm>
            <a:off x="6095999" y="3361657"/>
            <a:ext cx="6054912" cy="2818622"/>
            <a:chOff x="2346138" y="2678497"/>
            <a:chExt cx="9058674" cy="4216903"/>
          </a:xfrm>
        </p:grpSpPr>
        <p:pic>
          <p:nvPicPr>
            <p:cNvPr id="16" name="Google Shape;213;g2214ca9af84_3_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961863" y="4601100"/>
              <a:ext cx="1827225" cy="1332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214;g2214ca9af84_3_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46138" y="3145900"/>
              <a:ext cx="9058674" cy="374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215;g2214ca9af84_3_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09360" y="2678497"/>
              <a:ext cx="4600333" cy="46740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" name="Google Shape;211;g2214ca9af84_3_17"/>
          <p:cNvSpPr txBox="1"/>
          <p:nvPr/>
        </p:nvSpPr>
        <p:spPr>
          <a:xfrm>
            <a:off x="3231897" y="1501092"/>
            <a:ext cx="572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임대주택 지역구별, </a:t>
            </a:r>
            <a:r>
              <a:rPr lang="ko-KR" sz="18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주택형별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800" b="1" dirty="0">
                <a:solidFill>
                  <a:srgbClr val="FFFFFF"/>
                </a:solidFill>
                <a:highlight>
                  <a:srgbClr val="00AFEF"/>
                </a:highlight>
                <a:latin typeface="Malgun Gothic"/>
                <a:ea typeface="Malgun Gothic"/>
                <a:cs typeface="Malgun Gothic"/>
                <a:sym typeface="Malgun Gothic"/>
              </a:rPr>
              <a:t>경쟁률 예측</a:t>
            </a:r>
            <a:r>
              <a:rPr lang="ko-KR" sz="18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서비스</a:t>
            </a:r>
            <a:endParaRPr sz="1800" b="1" dirty="0">
              <a:solidFill>
                <a:schemeClr val="lt1"/>
              </a:solidFill>
              <a:highlight>
                <a:srgbClr val="4A86E8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5889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FBCAD9-650D-5CEF-4AA5-CC32A591855F}"/>
              </a:ext>
            </a:extLst>
          </p:cNvPr>
          <p:cNvGrpSpPr/>
          <p:nvPr/>
        </p:nvGrpSpPr>
        <p:grpSpPr>
          <a:xfrm>
            <a:off x="626261" y="1978389"/>
            <a:ext cx="3660378" cy="307777"/>
            <a:chOff x="1062223" y="3387091"/>
            <a:chExt cx="3660378" cy="3077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2CEFF5A-9960-6FD9-5E93-257FAC33A65A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BFCFD2D-573C-1F30-FCAF-1D0DE50C433C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1C41D94-6B9E-B77A-0891-F4D7354CB1D7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A746A-BFD9-70E8-F329-909BD68F41BB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/>
                <a:t>Development Goal</a:t>
              </a:r>
              <a:endParaRPr lang="ko-KR" altLang="en-US" sz="1400" b="1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3-3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DD933BA-5141-F14F-F0F9-E1DBF5E3D792}"/>
              </a:ext>
            </a:extLst>
          </p:cNvPr>
          <p:cNvGrpSpPr/>
          <p:nvPr/>
        </p:nvGrpSpPr>
        <p:grpSpPr>
          <a:xfrm>
            <a:off x="604838" y="2204343"/>
            <a:ext cx="10960100" cy="1003014"/>
            <a:chOff x="604838" y="1720948"/>
            <a:chExt cx="10960100" cy="100301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4BB1FA8-7977-0024-BB93-A8E7AD0DCCC5}"/>
                </a:ext>
              </a:extLst>
            </p:cNvPr>
            <p:cNvGrpSpPr/>
            <p:nvPr/>
          </p:nvGrpSpPr>
          <p:grpSpPr>
            <a:xfrm>
              <a:off x="604838" y="1865134"/>
              <a:ext cx="10960100" cy="858828"/>
              <a:chOff x="604838" y="1865134"/>
              <a:chExt cx="10960100" cy="858828"/>
            </a:xfrm>
          </p:grpSpPr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0147C43-FEA2-2F54-5B37-6F1C982E7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1865134"/>
                <a:ext cx="109601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9EF21B6-24A9-8BF3-3776-65BB5310F69A}"/>
                  </a:ext>
                </a:extLst>
              </p:cNvPr>
              <p:cNvSpPr/>
              <p:nvPr/>
            </p:nvSpPr>
            <p:spPr>
              <a:xfrm>
                <a:off x="604838" y="1884930"/>
                <a:ext cx="10960100" cy="83604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8F7BEF99-0604-3449-C96C-70F08CBD9F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838" y="2723962"/>
                <a:ext cx="1096010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542864C-5B3A-0622-D63D-10D9B4413AAE}"/>
                </a:ext>
              </a:extLst>
            </p:cNvPr>
            <p:cNvSpPr/>
            <p:nvPr/>
          </p:nvSpPr>
          <p:spPr>
            <a:xfrm>
              <a:off x="5951814" y="1720948"/>
              <a:ext cx="288371" cy="288371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AB2C6AF-C6A4-7BC5-AE39-A075E24985AA}"/>
              </a:ext>
            </a:extLst>
          </p:cNvPr>
          <p:cNvSpPr txBox="1"/>
          <p:nvPr/>
        </p:nvSpPr>
        <p:spPr>
          <a:xfrm>
            <a:off x="3222800" y="2532399"/>
            <a:ext cx="573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지역별 경쟁률 예측 서비스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개발 목표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8A61FC-F9D8-30DA-D9D7-E971E064F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016C98-DAD0-824D-B49C-CF83B4C011EC}"/>
              </a:ext>
            </a:extLst>
          </p:cNvPr>
          <p:cNvSpPr txBox="1"/>
          <p:nvPr/>
        </p:nvSpPr>
        <p:spPr>
          <a:xfrm>
            <a:off x="4313766" y="2890589"/>
            <a:ext cx="3564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지역구별 </a:t>
            </a:r>
            <a:r>
              <a:rPr lang="ko-KR" altLang="en-US" sz="1100" dirty="0" err="1"/>
              <a:t>주택형별</a:t>
            </a:r>
            <a:r>
              <a:rPr lang="ko-KR" altLang="en-US" sz="1100" dirty="0"/>
              <a:t> </a:t>
            </a:r>
            <a:r>
              <a:rPr lang="ko-KR" altLang="en-US" sz="1100" dirty="0" err="1" smtClean="0"/>
              <a:t>임대료별</a:t>
            </a:r>
            <a:r>
              <a:rPr lang="ko-KR" altLang="en-US" sz="1100" dirty="0" smtClean="0"/>
              <a:t> 경쟁률 </a:t>
            </a:r>
            <a:r>
              <a:rPr lang="ko-KR" altLang="en-US" sz="1100" dirty="0"/>
              <a:t>예측</a:t>
            </a:r>
          </a:p>
        </p:txBody>
      </p:sp>
    </p:spTree>
    <p:extLst>
      <p:ext uri="{BB962C8B-B14F-4D97-AF65-F5344CB8AC3E}">
        <p14:creationId xmlns:p14="http://schemas.microsoft.com/office/powerpoint/2010/main" val="386711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9FBCAD9-650D-5CEF-4AA5-CC32A591855F}"/>
              </a:ext>
            </a:extLst>
          </p:cNvPr>
          <p:cNvGrpSpPr/>
          <p:nvPr/>
        </p:nvGrpSpPr>
        <p:grpSpPr>
          <a:xfrm>
            <a:off x="550863" y="1452727"/>
            <a:ext cx="3660378" cy="307777"/>
            <a:chOff x="1062223" y="3387091"/>
            <a:chExt cx="3660378" cy="3077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2CEFF5A-9960-6FD9-5E93-257FAC33A65A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BFCFD2D-573C-1F30-FCAF-1D0DE50C433C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1C41D94-6B9E-B77A-0891-F4D7354CB1D7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A746A-BFD9-70E8-F329-909BD68F41BB}"/>
                </a:ext>
              </a:extLst>
            </p:cNvPr>
            <p:cNvSpPr txBox="1"/>
            <p:nvPr/>
          </p:nvSpPr>
          <p:spPr>
            <a:xfrm>
              <a:off x="1090401" y="3387091"/>
              <a:ext cx="36322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 smtClean="0"/>
                <a:t>S/W Architecture</a:t>
              </a:r>
              <a:endParaRPr lang="ko-KR" altLang="en-US" sz="1400" b="1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3-3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EF0683-B230-23EB-9F95-1A02DD8F2748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개발 목표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8A61FC-F9D8-30DA-D9D7-E971E064F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3321197" y="1752821"/>
            <a:ext cx="5289404" cy="4840254"/>
            <a:chOff x="3321196" y="1421949"/>
            <a:chExt cx="5549607" cy="5078362"/>
          </a:xfrm>
        </p:grpSpPr>
        <p:pic>
          <p:nvPicPr>
            <p:cNvPr id="29" name="Google Shape;262;p1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3321196" y="1421949"/>
              <a:ext cx="5549607" cy="50783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Google Shape;263;p11"/>
            <p:cNvSpPr/>
            <p:nvPr/>
          </p:nvSpPr>
          <p:spPr>
            <a:xfrm>
              <a:off x="6215267" y="2497723"/>
              <a:ext cx="1355121" cy="3037772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790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3-4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C9FEE0-1661-00F2-11F9-AA70D8328EB2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기대효과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B9C7DC4-F2DB-52B2-8F9B-E4AB80603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13" name="Google Shape;239;p12"/>
          <p:cNvSpPr txBox="1"/>
          <p:nvPr/>
        </p:nvSpPr>
        <p:spPr>
          <a:xfrm>
            <a:off x="2688000" y="3999641"/>
            <a:ext cx="6954300" cy="448200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txBody>
          <a:bodyPr spcFirstLastPara="1" wrap="square" lIns="0" tIns="17125" rIns="0" bIns="0" anchor="t" anchorCtr="0">
            <a:spAutoFit/>
          </a:bodyPr>
          <a:lstStyle/>
          <a:p>
            <a:pPr marL="9144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b="1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MZ 세대의 임대주택 정보 획득이 용이함   </a:t>
            </a:r>
            <a:endParaRPr sz="28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" name="Google Shape;241;p12"/>
          <p:cNvSpPr txBox="1"/>
          <p:nvPr/>
        </p:nvSpPr>
        <p:spPr>
          <a:xfrm>
            <a:off x="2469300" y="2461741"/>
            <a:ext cx="7391700" cy="1490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지역구별, </a:t>
            </a:r>
            <a:r>
              <a:rPr lang="ko-KR" sz="2400" b="1" dirty="0" err="1" smtClean="0">
                <a:latin typeface="Malgun Gothic"/>
                <a:ea typeface="Malgun Gothic"/>
                <a:cs typeface="Malgun Gothic"/>
                <a:sym typeface="Malgun Gothic"/>
              </a:rPr>
              <a:t>주택형별</a:t>
            </a:r>
            <a:r>
              <a:rPr lang="en-US" alt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2400" b="1" dirty="0" err="1" smtClean="0">
                <a:latin typeface="Malgun Gothic"/>
                <a:ea typeface="Malgun Gothic"/>
                <a:cs typeface="Malgun Gothic"/>
                <a:sym typeface="Malgun Gothic"/>
              </a:rPr>
              <a:t>임대료별</a:t>
            </a: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lang="en-US" altLang="ko-KR" sz="2400" b="1" dirty="0" smtClean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청년 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임대주택 </a:t>
            </a:r>
            <a:r>
              <a:rPr lang="ko-KR" sz="2400" b="1" dirty="0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경쟁률을 예측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하여 보여줌으로써 </a:t>
            </a:r>
            <a:endParaRPr lang="en-US" altLang="ko-KR" sz="2400" b="1" dirty="0" smtClean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smtClean="0">
                <a:latin typeface="Malgun Gothic"/>
                <a:ea typeface="Malgun Gothic"/>
                <a:cs typeface="Malgun Gothic"/>
                <a:sym typeface="Malgun Gothic"/>
              </a:rPr>
              <a:t>어떤 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지역에 </a:t>
            </a:r>
            <a:r>
              <a:rPr lang="ko-KR" sz="2400" b="1" dirty="0">
                <a:solidFill>
                  <a:srgbClr val="00AFEF"/>
                </a:solidFill>
                <a:latin typeface="Malgun Gothic"/>
                <a:ea typeface="Malgun Gothic"/>
                <a:cs typeface="Malgun Gothic"/>
                <a:sym typeface="Malgun Gothic"/>
              </a:rPr>
              <a:t>청약 신청</a:t>
            </a: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을 넣으면 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94970" marR="5080" lvl="0" indent="-3829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latin typeface="Malgun Gothic"/>
                <a:ea typeface="Malgun Gothic"/>
                <a:cs typeface="Malgun Gothic"/>
                <a:sym typeface="Malgun Gothic"/>
              </a:rPr>
              <a:t>좋을지 신청자의 결정에 도움을 줌</a:t>
            </a:r>
            <a:endParaRPr sz="2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20401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5263ACC7-3FC3-0D45-C6DD-4E16C13FF0B0}"/>
              </a:ext>
            </a:extLst>
          </p:cNvPr>
          <p:cNvSpPr/>
          <p:nvPr/>
        </p:nvSpPr>
        <p:spPr>
          <a:xfrm rot="5400000">
            <a:off x="909266" y="-909264"/>
            <a:ext cx="5116852" cy="6935383"/>
          </a:xfrm>
          <a:prstGeom prst="rtTriangle">
            <a:avLst/>
          </a:prstGeom>
          <a:solidFill>
            <a:srgbClr val="00359E"/>
          </a:solidFill>
          <a:ln>
            <a:noFill/>
          </a:ln>
          <a:effectLst>
            <a:outerShdw blurRad="127000" dist="38100" dir="2700000" sx="102000" sy="102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BE3D6983-19B9-D0BF-2697-54659C631677}"/>
              </a:ext>
            </a:extLst>
          </p:cNvPr>
          <p:cNvSpPr/>
          <p:nvPr/>
        </p:nvSpPr>
        <p:spPr>
          <a:xfrm>
            <a:off x="0" y="2543059"/>
            <a:ext cx="5387381" cy="431494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>
            <a:outerShdw blurRad="127000" dist="38100" sx="105000" sy="105000" algn="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2DD104D7-3EBA-B4A1-4590-7AB6AF6EF58A}"/>
              </a:ext>
            </a:extLst>
          </p:cNvPr>
          <p:cNvSpPr/>
          <p:nvPr/>
        </p:nvSpPr>
        <p:spPr>
          <a:xfrm rot="5400000">
            <a:off x="816959" y="-816959"/>
            <a:ext cx="4597400" cy="6231318"/>
          </a:xfrm>
          <a:prstGeom prst="rtTriangle">
            <a:avLst/>
          </a:prstGeom>
          <a:solidFill>
            <a:srgbClr val="002060"/>
          </a:solidFill>
          <a:ln>
            <a:noFill/>
          </a:ln>
          <a:effectLst>
            <a:outerShdw blurRad="1270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70F1917-6901-25B7-EC02-1EA6D69CB969}"/>
              </a:ext>
            </a:extLst>
          </p:cNvPr>
          <p:cNvGrpSpPr/>
          <p:nvPr/>
        </p:nvGrpSpPr>
        <p:grpSpPr>
          <a:xfrm>
            <a:off x="5588395" y="2732912"/>
            <a:ext cx="5898183" cy="1392175"/>
            <a:chOff x="5588395" y="2768865"/>
            <a:chExt cx="5898183" cy="139217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ADAEED3-CFE4-F14B-92CE-74ADA1EF8FF9}"/>
                </a:ext>
              </a:extLst>
            </p:cNvPr>
            <p:cNvSpPr txBox="1"/>
            <p:nvPr/>
          </p:nvSpPr>
          <p:spPr>
            <a:xfrm>
              <a:off x="5588395" y="2768865"/>
              <a:ext cx="5898183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4000" b="1" dirty="0"/>
                <a:t>MZ </a:t>
              </a:r>
              <a:r>
                <a:rPr lang="ko-KR" altLang="en-US" sz="4000" b="1" dirty="0"/>
                <a:t>세대를 위한 </a:t>
              </a:r>
              <a:r>
                <a:rPr lang="en-US" altLang="ko-KR" sz="4000" b="1" dirty="0"/>
                <a:t>1</a:t>
              </a:r>
              <a:r>
                <a:rPr lang="ko-KR" altLang="en-US" sz="4000" b="1" dirty="0" err="1"/>
                <a:t>인가구</a:t>
              </a:r>
              <a:r>
                <a:rPr lang="ko-KR" altLang="en-US" sz="4000" b="1" dirty="0"/>
                <a:t> </a:t>
              </a:r>
              <a:endParaRPr lang="en-US" altLang="ko-KR" sz="4000" b="1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9F7E4D5-4272-3083-28D6-81C65A505935}"/>
                </a:ext>
              </a:extLst>
            </p:cNvPr>
            <p:cNvSpPr/>
            <p:nvPr/>
          </p:nvSpPr>
          <p:spPr>
            <a:xfrm>
              <a:off x="5700873" y="3476751"/>
              <a:ext cx="5298844" cy="684289"/>
            </a:xfrm>
            <a:prstGeom prst="rect">
              <a:avLst/>
            </a:prstGeom>
            <a:solidFill>
              <a:srgbClr val="000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000" b="1" dirty="0"/>
                <a:t>생활 패턴 분석 서비스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845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931C3C-4C3E-C3D2-3464-89338043199C}"/>
              </a:ext>
            </a:extLst>
          </p:cNvPr>
          <p:cNvSpPr txBox="1"/>
          <p:nvPr/>
        </p:nvSpPr>
        <p:spPr>
          <a:xfrm>
            <a:off x="831437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000" dirty="0">
                <a:latin typeface="+mj-lt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MZ </a:t>
            </a:r>
            <a:r>
              <a:rPr lang="ko-KR" altLang="en-US" sz="1000" dirty="0">
                <a:latin typeface="+mj-lt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세대를 위한 </a:t>
            </a:r>
            <a:r>
              <a:rPr lang="en-US" altLang="ko-KR" sz="1000" dirty="0">
                <a:latin typeface="+mj-lt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1000" dirty="0" err="1">
                <a:latin typeface="+mj-lt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인가구</a:t>
            </a:r>
            <a:r>
              <a:rPr lang="ko-KR" altLang="en-US" sz="1000" dirty="0">
                <a:latin typeface="+mj-lt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생활 패턴 분석 서비스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3F7F0F-D51A-D804-87A7-3257FBC73759}"/>
              </a:ext>
            </a:extLst>
          </p:cNvPr>
          <p:cNvSpPr txBox="1"/>
          <p:nvPr/>
        </p:nvSpPr>
        <p:spPr>
          <a:xfrm>
            <a:off x="611618" y="218339"/>
            <a:ext cx="3276096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BA4D6360-EB8E-7445-9340-29991C29B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6563421"/>
              </p:ext>
            </p:extLst>
          </p:nvPr>
        </p:nvGraphicFramePr>
        <p:xfrm>
          <a:off x="557939" y="2715163"/>
          <a:ext cx="11072181" cy="3592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600">
                  <a:extLst>
                    <a:ext uri="{9D8B030D-6E8A-4147-A177-3AD203B41FA5}">
                      <a16:colId xmlns:a16="http://schemas.microsoft.com/office/drawing/2014/main" val="1818571352"/>
                    </a:ext>
                  </a:extLst>
                </a:gridCol>
                <a:gridCol w="1334556">
                  <a:extLst>
                    <a:ext uri="{9D8B030D-6E8A-4147-A177-3AD203B41FA5}">
                      <a16:colId xmlns:a16="http://schemas.microsoft.com/office/drawing/2014/main" val="2059016581"/>
                    </a:ext>
                  </a:extLst>
                </a:gridCol>
                <a:gridCol w="1835752">
                  <a:extLst>
                    <a:ext uri="{9D8B030D-6E8A-4147-A177-3AD203B41FA5}">
                      <a16:colId xmlns:a16="http://schemas.microsoft.com/office/drawing/2014/main" val="489281577"/>
                    </a:ext>
                  </a:extLst>
                </a:gridCol>
                <a:gridCol w="1501270">
                  <a:extLst>
                    <a:ext uri="{9D8B030D-6E8A-4147-A177-3AD203B41FA5}">
                      <a16:colId xmlns:a16="http://schemas.microsoft.com/office/drawing/2014/main" val="1717280977"/>
                    </a:ext>
                  </a:extLst>
                </a:gridCol>
                <a:gridCol w="5735003">
                  <a:extLst>
                    <a:ext uri="{9D8B030D-6E8A-4147-A177-3AD203B41FA5}">
                      <a16:colId xmlns:a16="http://schemas.microsoft.com/office/drawing/2014/main" val="789104342"/>
                    </a:ext>
                  </a:extLst>
                </a:gridCol>
              </a:tblGrid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ko-KR" altLang="en-US" sz="11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</a:rPr>
                        <a:t>Version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</a:rPr>
                        <a:t>Date</a:t>
                      </a:r>
                      <a:endParaRPr lang="ko-KR" altLang="en-US" sz="11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</a:rPr>
                        <a:t>Page</a:t>
                      </a:r>
                      <a:endParaRPr lang="ko-KR" altLang="en-US" sz="11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bg1"/>
                          </a:solidFill>
                        </a:rPr>
                        <a:t>Description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38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19660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2023-05-07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1p –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</a:rPr>
                        <a:t>11p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기획안 초기 내용 작성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57532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0.2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2023-05-11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1p –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</a:rPr>
                        <a:t>17p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기획안 종합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795742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</a:rPr>
                        <a:t>0.3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</a:rPr>
                        <a:t>2023-05-19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</a:rPr>
                        <a:t>1p – 16p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</a:rPr>
                        <a:t>기획안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</a:rPr>
                        <a:t> 수정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734707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026648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993477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722013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947498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282892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832531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048582"/>
                  </a:ext>
                </a:extLst>
              </a:tr>
              <a:tr h="299375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2261747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816AAB08-7D8F-AC0B-1B0A-69005A72D4F3}"/>
              </a:ext>
            </a:extLst>
          </p:cNvPr>
          <p:cNvGrpSpPr/>
          <p:nvPr/>
        </p:nvGrpSpPr>
        <p:grpSpPr>
          <a:xfrm>
            <a:off x="557939" y="2253282"/>
            <a:ext cx="3660379" cy="338554"/>
            <a:chOff x="557939" y="2253282"/>
            <a:chExt cx="3660379" cy="338554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DDB6F36-BE2C-12D2-569E-29A8FA91280F}"/>
                </a:ext>
              </a:extLst>
            </p:cNvPr>
            <p:cNvGrpSpPr/>
            <p:nvPr/>
          </p:nvGrpSpPr>
          <p:grpSpPr>
            <a:xfrm>
              <a:off x="557939" y="2318881"/>
              <a:ext cx="56357" cy="211964"/>
              <a:chOff x="703262" y="2420147"/>
              <a:chExt cx="56357" cy="211964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4221B538-B90F-1F48-EECF-F443C08B75B9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BD8A6B0-BC39-4228-4CE8-855DC080AAE6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179CB7A-A252-704F-6177-92ECE5EA018D}"/>
                </a:ext>
              </a:extLst>
            </p:cNvPr>
            <p:cNvSpPr txBox="1"/>
            <p:nvPr/>
          </p:nvSpPr>
          <p:spPr>
            <a:xfrm>
              <a:off x="586118" y="2253282"/>
              <a:ext cx="363220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600" b="1" dirty="0"/>
                <a:t>Document History</a:t>
              </a:r>
              <a:endParaRPr lang="ko-KR" altLang="en-US" sz="1600" b="1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4E2E533-FF26-CD7F-7FE3-1F79D2D4969D}"/>
              </a:ext>
            </a:extLst>
          </p:cNvPr>
          <p:cNvSpPr txBox="1"/>
          <p:nvPr/>
        </p:nvSpPr>
        <p:spPr>
          <a:xfrm>
            <a:off x="4662834" y="1274070"/>
            <a:ext cx="287037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00B0F0"/>
                </a:solidFill>
                <a:latin typeface="+mj-lt"/>
              </a:rPr>
              <a:t>History</a:t>
            </a:r>
            <a:endParaRPr lang="ko-KR" altLang="en-US" sz="4000" b="1" dirty="0">
              <a:solidFill>
                <a:srgbClr val="00B0F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6008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95;p2"/>
          <p:cNvPicPr preferRelativeResize="0"/>
          <p:nvPr/>
        </p:nvPicPr>
        <p:blipFill rotWithShape="1">
          <a:blip r:embed="rId2">
            <a:alphaModFix/>
          </a:blip>
          <a:srcRect t="5490"/>
          <a:stretch/>
        </p:blipFill>
        <p:spPr>
          <a:xfrm>
            <a:off x="0" y="0"/>
            <a:ext cx="12192000" cy="648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A0EFDD1-DB15-8159-5C4E-8C2AAA434531}"/>
              </a:ext>
            </a:extLst>
          </p:cNvPr>
          <p:cNvSpPr txBox="1"/>
          <p:nvPr/>
        </p:nvSpPr>
        <p:spPr>
          <a:xfrm>
            <a:off x="713808" y="2305614"/>
            <a:ext cx="2247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0" b="1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14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DB49D0-532A-96AA-1C42-C9894E590CAD}"/>
              </a:ext>
            </a:extLst>
          </p:cNvPr>
          <p:cNvSpPr txBox="1"/>
          <p:nvPr/>
        </p:nvSpPr>
        <p:spPr>
          <a:xfrm>
            <a:off x="713808" y="2269404"/>
            <a:ext cx="2247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Chapter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A17607C1-BCBD-DD00-40E0-9E50388315B1}"/>
              </a:ext>
            </a:extLst>
          </p:cNvPr>
          <p:cNvSpPr/>
          <p:nvPr/>
        </p:nvSpPr>
        <p:spPr>
          <a:xfrm rot="766787">
            <a:off x="-417039" y="4643235"/>
            <a:ext cx="7487513" cy="2932103"/>
          </a:xfrm>
          <a:custGeom>
            <a:avLst/>
            <a:gdLst>
              <a:gd name="connsiteX0" fmla="*/ 0 w 7487513"/>
              <a:gd name="connsiteY0" fmla="*/ 0 h 2932103"/>
              <a:gd name="connsiteX1" fmla="*/ 7487513 w 7487513"/>
              <a:gd name="connsiteY1" fmla="*/ 0 h 2932103"/>
              <a:gd name="connsiteX2" fmla="*/ 7487513 w 7487513"/>
              <a:gd name="connsiteY2" fmla="*/ 1384613 h 2932103"/>
              <a:gd name="connsiteX3" fmla="*/ 665070 w 7487513"/>
              <a:gd name="connsiteY3" fmla="*/ 2932103 h 293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87513" h="2932103">
                <a:moveTo>
                  <a:pt x="0" y="0"/>
                </a:moveTo>
                <a:lnTo>
                  <a:pt x="7487513" y="0"/>
                </a:lnTo>
                <a:lnTo>
                  <a:pt x="7487513" y="1384613"/>
                </a:lnTo>
                <a:lnTo>
                  <a:pt x="665070" y="2932103"/>
                </a:lnTo>
                <a:close/>
              </a:path>
            </a:pathLst>
          </a:custGeo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2F6FA5B-5267-FE41-F2E8-3BB10D5CB11C}"/>
              </a:ext>
            </a:extLst>
          </p:cNvPr>
          <p:cNvGrpSpPr/>
          <p:nvPr/>
        </p:nvGrpSpPr>
        <p:grpSpPr>
          <a:xfrm>
            <a:off x="0" y="6705600"/>
            <a:ext cx="12192000" cy="152400"/>
            <a:chOff x="0" y="0"/>
            <a:chExt cx="12192000" cy="15240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A697725-7EE4-6546-23F0-A59F467E85F7}"/>
                </a:ext>
              </a:extLst>
            </p:cNvPr>
            <p:cNvSpPr/>
            <p:nvPr/>
          </p:nvSpPr>
          <p:spPr>
            <a:xfrm>
              <a:off x="0" y="0"/>
              <a:ext cx="12192000" cy="1524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762D184-313F-0E7C-A623-D5BBDEB76EC4}"/>
                </a:ext>
              </a:extLst>
            </p:cNvPr>
            <p:cNvSpPr/>
            <p:nvPr/>
          </p:nvSpPr>
          <p:spPr>
            <a:xfrm>
              <a:off x="0" y="0"/>
              <a:ext cx="1943100" cy="152400"/>
            </a:xfrm>
            <a:prstGeom prst="rect">
              <a:avLst/>
            </a:prstGeom>
            <a:solidFill>
              <a:srgbClr val="FAA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2900C1A-0255-1999-5C5A-CAA8BE4BB735}"/>
              </a:ext>
            </a:extLst>
          </p:cNvPr>
          <p:cNvGrpSpPr/>
          <p:nvPr/>
        </p:nvGrpSpPr>
        <p:grpSpPr>
          <a:xfrm>
            <a:off x="0" y="1409701"/>
            <a:ext cx="12192000" cy="5448299"/>
            <a:chOff x="0" y="1409700"/>
            <a:chExt cx="12192000" cy="5448299"/>
          </a:xfrm>
          <a:gradFill>
            <a:gsLst>
              <a:gs pos="50000">
                <a:srgbClr val="002060"/>
              </a:gs>
              <a:gs pos="0">
                <a:srgbClr val="002060">
                  <a:alpha val="35000"/>
                </a:srgbClr>
              </a:gs>
              <a:gs pos="100000">
                <a:srgbClr val="002060"/>
              </a:gs>
            </a:gsLst>
            <a:lin ang="4800000" scaled="0"/>
          </a:gradFill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B18C6D2-FBB1-DF38-EFFE-5FF5CA979926}"/>
                </a:ext>
              </a:extLst>
            </p:cNvPr>
            <p:cNvSpPr/>
            <p:nvPr/>
          </p:nvSpPr>
          <p:spPr>
            <a:xfrm>
              <a:off x="0" y="4737099"/>
              <a:ext cx="12192000" cy="212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각 삼각형 13">
              <a:extLst>
                <a:ext uri="{FF2B5EF4-FFF2-40B4-BE49-F238E27FC236}">
                  <a16:creationId xmlns:a16="http://schemas.microsoft.com/office/drawing/2014/main" id="{4FDA9D5A-96DD-9FDC-3129-06D77191E12A}"/>
                </a:ext>
              </a:extLst>
            </p:cNvPr>
            <p:cNvSpPr/>
            <p:nvPr/>
          </p:nvSpPr>
          <p:spPr>
            <a:xfrm flipH="1">
              <a:off x="0" y="1409700"/>
              <a:ext cx="12192000" cy="33432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80E6320-8A8E-BBBF-D8FF-E6D88E67A9CF}"/>
              </a:ext>
            </a:extLst>
          </p:cNvPr>
          <p:cNvCxnSpPr>
            <a:cxnSpLocks/>
          </p:cNvCxnSpPr>
          <p:nvPr/>
        </p:nvCxnSpPr>
        <p:spPr>
          <a:xfrm>
            <a:off x="7605486" y="3918857"/>
            <a:ext cx="3999139" cy="0"/>
          </a:xfrm>
          <a:prstGeom prst="line">
            <a:avLst/>
          </a:prstGeom>
          <a:ln w="9525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A0EFDD1-DB15-8159-5C4E-8C2AAA434531}"/>
              </a:ext>
            </a:extLst>
          </p:cNvPr>
          <p:cNvSpPr txBox="1"/>
          <p:nvPr/>
        </p:nvSpPr>
        <p:spPr>
          <a:xfrm>
            <a:off x="713808" y="2305614"/>
            <a:ext cx="2247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0" b="1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14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E6A748-CC44-E89B-44C0-72697F014D69}"/>
              </a:ext>
            </a:extLst>
          </p:cNvPr>
          <p:cNvSpPr txBox="1"/>
          <p:nvPr/>
        </p:nvSpPr>
        <p:spPr>
          <a:xfrm>
            <a:off x="7605485" y="3174762"/>
            <a:ext cx="3999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</a:t>
            </a:r>
            <a:r>
              <a:rPr lang="ko-KR" altLang="en-US" b="1" dirty="0" err="1">
                <a:solidFill>
                  <a:schemeClr val="bg1"/>
                </a:solidFill>
              </a:rPr>
              <a:t>인가구</a:t>
            </a:r>
            <a:r>
              <a:rPr lang="ko-KR" altLang="en-US" b="1" dirty="0">
                <a:solidFill>
                  <a:schemeClr val="bg1"/>
                </a:solidFill>
              </a:rPr>
              <a:t> 임대주택 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청약 경쟁률 예측 서비스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EEAC90-C5BF-004C-7B16-65CE5FF0A15E}"/>
              </a:ext>
            </a:extLst>
          </p:cNvPr>
          <p:cNvSpPr txBox="1"/>
          <p:nvPr/>
        </p:nvSpPr>
        <p:spPr>
          <a:xfrm>
            <a:off x="7605485" y="3982886"/>
            <a:ext cx="3999139" cy="1814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3-1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기획의도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3-2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프로젝트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3-3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 목표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lnSpc>
                <a:spcPts val="35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3-4 </a:t>
            </a:r>
            <a:r>
              <a:rPr lang="ko-KR" altLang="en-US" sz="14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기대효과</a:t>
            </a:r>
            <a:endParaRPr lang="en-US" altLang="ko-KR" sz="14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DB49D0-532A-96AA-1C42-C9894E590CAD}"/>
              </a:ext>
            </a:extLst>
          </p:cNvPr>
          <p:cNvSpPr txBox="1"/>
          <p:nvPr/>
        </p:nvSpPr>
        <p:spPr>
          <a:xfrm>
            <a:off x="713808" y="2269404"/>
            <a:ext cx="2247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Chapter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6277C9-077A-AF9F-5DD0-961D550DB3FC}"/>
              </a:ext>
            </a:extLst>
          </p:cNvPr>
          <p:cNvSpPr txBox="1"/>
          <p:nvPr/>
        </p:nvSpPr>
        <p:spPr>
          <a:xfrm>
            <a:off x="611618" y="6280835"/>
            <a:ext cx="3276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One-person households Project with </a:t>
            </a:r>
            <a:r>
              <a:rPr lang="en-US" altLang="ko-KR" sz="1000" dirty="0" err="1">
                <a:solidFill>
                  <a:schemeClr val="bg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One_Team</a:t>
            </a:r>
            <a:endParaRPr lang="ko-KR" altLang="en-US" sz="1000" dirty="0">
              <a:solidFill>
                <a:schemeClr val="bg1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78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651965" y="1545305"/>
            <a:ext cx="489112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 smtClean="0"/>
              <a:t>20,30</a:t>
            </a:r>
            <a:r>
              <a:rPr lang="ko-KR" altLang="en-US" b="1" dirty="0" smtClean="0"/>
              <a:t>대의 </a:t>
            </a:r>
            <a:r>
              <a:rPr lang="en-US" altLang="ko-KR" b="1" dirty="0" smtClean="0">
                <a:solidFill>
                  <a:srgbClr val="00B0F0"/>
                </a:solidFill>
              </a:rPr>
              <a:t>1</a:t>
            </a:r>
            <a:r>
              <a:rPr lang="ko-KR" altLang="en-US" b="1" dirty="0" err="1" smtClean="0">
                <a:solidFill>
                  <a:srgbClr val="00B0F0"/>
                </a:solidFill>
              </a:rPr>
              <a:t>인가구</a:t>
            </a:r>
            <a:r>
              <a:rPr lang="ko-KR" altLang="en-US" b="1" dirty="0" smtClean="0"/>
              <a:t> 비율 점점 높아져</a:t>
            </a:r>
            <a:endParaRPr lang="ko-KR" altLang="en-US" b="1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7CBA3-F87C-BCB2-037A-1F3F790D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113" name="Google Shape;114;g2214ca9af84_0_2"/>
          <p:cNvSpPr txBox="1"/>
          <p:nvPr/>
        </p:nvSpPr>
        <p:spPr>
          <a:xfrm>
            <a:off x="1931598" y="2095409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- 다양한 가구 형태 중 1인가구의 추이가 점점 증가</a:t>
            </a:r>
            <a:endParaRPr sz="12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" name="Google Shape;115;g2214ca9af84_0_2"/>
          <p:cNvGrpSpPr/>
          <p:nvPr/>
        </p:nvGrpSpPr>
        <p:grpSpPr>
          <a:xfrm>
            <a:off x="1931597" y="2769930"/>
            <a:ext cx="8011800" cy="3674400"/>
            <a:chOff x="1988457" y="2740901"/>
            <a:chExt cx="8011800" cy="3674400"/>
          </a:xfrm>
        </p:grpSpPr>
        <p:pic>
          <p:nvPicPr>
            <p:cNvPr id="115" name="Google Shape;116;g2214ca9af84_0_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84400" y="2858845"/>
              <a:ext cx="7620000" cy="34385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" name="Google Shape;117;g2214ca9af84_0_2"/>
            <p:cNvSpPr/>
            <p:nvPr/>
          </p:nvSpPr>
          <p:spPr>
            <a:xfrm>
              <a:off x="1988457" y="2740901"/>
              <a:ext cx="8011800" cy="3674400"/>
            </a:xfrm>
            <a:prstGeom prst="rect">
              <a:avLst/>
            </a:prstGeom>
            <a:noFill/>
            <a:ln w="12700" cap="flat" cmpd="sng">
              <a:solidFill>
                <a:srgbClr val="C9C9C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21" name="Google Shape;118;g2214ca9af84_0_2"/>
          <p:cNvSpPr txBox="1"/>
          <p:nvPr/>
        </p:nvSpPr>
        <p:spPr>
          <a:xfrm>
            <a:off x="1931597" y="2464711"/>
            <a:ext cx="8011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-  1인가구의 비중이 높은 순은 20대 이하 &gt; 30대 &gt; 60대 &gt; 50대 &gt; 40대 &gt; 70대 &gt; 80대 이상</a:t>
            </a:r>
            <a:endParaRPr sz="12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43420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833051" y="1545305"/>
            <a:ext cx="452589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20</a:t>
            </a:r>
            <a:r>
              <a:rPr lang="en-US" altLang="ko-KR" b="1" i="0" dirty="0">
                <a:solidFill>
                  <a:srgbClr val="202124"/>
                </a:solidFill>
                <a:effectLst/>
                <a:latin typeface="+mn-ea"/>
                <a:cs typeface="맑은 고딕 Semilight" panose="020B0502040204020203" pitchFamily="50" charset="-127"/>
              </a:rPr>
              <a:t>·30</a:t>
            </a:r>
            <a:r>
              <a:rPr lang="ko-KR" altLang="en-US" b="1" i="0" dirty="0">
                <a:solidFill>
                  <a:srgbClr val="202124"/>
                </a:solidFill>
                <a:effectLst/>
                <a:latin typeface="+mn-ea"/>
                <a:cs typeface="맑은 고딕 Semilight" panose="020B0502040204020203" pitchFamily="50" charset="-127"/>
              </a:rPr>
              <a:t>대는 </a:t>
            </a:r>
            <a:r>
              <a:rPr lang="en-US" altLang="ko-KR" b="1" dirty="0">
                <a:solidFill>
                  <a:srgbClr val="00B0F0"/>
                </a:solidFill>
              </a:rPr>
              <a:t>1</a:t>
            </a:r>
            <a:r>
              <a:rPr lang="ko-KR" altLang="en-US" b="1" dirty="0" err="1">
                <a:solidFill>
                  <a:srgbClr val="00B0F0"/>
                </a:solidFill>
              </a:rPr>
              <a:t>인가구</a:t>
            </a:r>
            <a:r>
              <a:rPr lang="ko-KR" altLang="en-US" b="1" dirty="0">
                <a:solidFill>
                  <a:srgbClr val="00B0F0"/>
                </a:solidFill>
              </a:rPr>
              <a:t> 생활 의향 </a:t>
            </a:r>
            <a:r>
              <a:rPr lang="ko-KR" altLang="en-US" b="1" dirty="0"/>
              <a:t>점점 높아져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4406833" y="2128069"/>
            <a:ext cx="334970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- 20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대의 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1</a:t>
            </a:r>
            <a:r>
              <a:rPr lang="ko-KR" altLang="en-US" sz="1200" dirty="0" err="1">
                <a:solidFill>
                  <a:schemeClr val="bg2">
                    <a:lumMod val="75000"/>
                  </a:schemeClr>
                </a:solidFill>
              </a:rPr>
              <a:t>인가구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생활 의향 가장 높게 나타남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66758B-86AB-0FF3-726F-86EF4156E6A0}"/>
              </a:ext>
            </a:extLst>
          </p:cNvPr>
          <p:cNvSpPr txBox="1"/>
          <p:nvPr/>
        </p:nvSpPr>
        <p:spPr>
          <a:xfrm>
            <a:off x="4409740" y="2405068"/>
            <a:ext cx="279576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특히 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30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대 여성이 높은 수준을 유지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A81EDC8-4F23-05B6-86E6-38D2B942636B}"/>
              </a:ext>
            </a:extLst>
          </p:cNvPr>
          <p:cNvGrpSpPr/>
          <p:nvPr/>
        </p:nvGrpSpPr>
        <p:grpSpPr>
          <a:xfrm>
            <a:off x="4277412" y="2995364"/>
            <a:ext cx="3660378" cy="276999"/>
            <a:chOff x="1062223" y="3402480"/>
            <a:chExt cx="3660378" cy="276999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8554E62-7256-7B42-397A-86B8F1CBBE66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29497E57-1511-CC48-6018-AEFC139E11A0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F0D01C5A-8568-243B-A2AB-0892BA93D631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6988345-4591-3E2A-9B44-46FB9F6B4086}"/>
                </a:ext>
              </a:extLst>
            </p:cNvPr>
            <p:cNvSpPr txBox="1"/>
            <p:nvPr/>
          </p:nvSpPr>
          <p:spPr>
            <a:xfrm>
              <a:off x="1090401" y="3402480"/>
              <a:ext cx="3632200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/>
                <a:t>연령 및 성별 </a:t>
              </a:r>
              <a:r>
                <a:rPr lang="en-US" altLang="ko-KR" sz="1200" b="1" dirty="0"/>
                <a:t>1</a:t>
              </a:r>
              <a:r>
                <a:rPr lang="ko-KR" altLang="en-US" sz="1200" b="1" dirty="0"/>
                <a:t>인 생활 지속 의향 비율 변화</a:t>
              </a: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577043" y="3364814"/>
            <a:ext cx="4720907" cy="2861622"/>
            <a:chOff x="4114811" y="3878437"/>
            <a:chExt cx="4174796" cy="2460907"/>
          </a:xfrm>
        </p:grpSpPr>
        <p:pic>
          <p:nvPicPr>
            <p:cNvPr id="131" name="그림 130">
              <a:extLst>
                <a:ext uri="{FF2B5EF4-FFF2-40B4-BE49-F238E27FC236}">
                  <a16:creationId xmlns:a16="http://schemas.microsoft.com/office/drawing/2014/main" id="{1DE9A0AC-60BA-CCBD-1D96-452877F11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49634" y="3878437"/>
              <a:ext cx="3276190" cy="147619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8C8B3F5-AC22-951F-ADE8-15FA32537553}"/>
                </a:ext>
              </a:extLst>
            </p:cNvPr>
            <p:cNvSpPr txBox="1"/>
            <p:nvPr/>
          </p:nvSpPr>
          <p:spPr>
            <a:xfrm>
              <a:off x="4267614" y="4424801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65.7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4755140-E980-0602-67C4-5CFB46993816}"/>
                </a:ext>
              </a:extLst>
            </p:cNvPr>
            <p:cNvSpPr txBox="1"/>
            <p:nvPr/>
          </p:nvSpPr>
          <p:spPr>
            <a:xfrm>
              <a:off x="4850585" y="4361306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70.4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AB9EEB0-2164-C103-8B36-63A0033D415C}"/>
                </a:ext>
              </a:extLst>
            </p:cNvPr>
            <p:cNvSpPr txBox="1"/>
            <p:nvPr/>
          </p:nvSpPr>
          <p:spPr>
            <a:xfrm>
              <a:off x="4271847" y="5002636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54.5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363876E-794D-0D49-B09F-44725D0C8113}"/>
                </a:ext>
              </a:extLst>
            </p:cNvPr>
            <p:cNvSpPr txBox="1"/>
            <p:nvPr/>
          </p:nvSpPr>
          <p:spPr>
            <a:xfrm>
              <a:off x="4871750" y="4773317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58.1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9BC6D30-0E02-C2BA-4B3F-23DFC0CB9F4C}"/>
                </a:ext>
              </a:extLst>
            </p:cNvPr>
            <p:cNvSpPr txBox="1"/>
            <p:nvPr/>
          </p:nvSpPr>
          <p:spPr>
            <a:xfrm>
              <a:off x="5602127" y="4294069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71.1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53BB926-1325-F824-877C-8D32F5ED1C4C}"/>
                </a:ext>
              </a:extLst>
            </p:cNvPr>
            <p:cNvSpPr txBox="1"/>
            <p:nvPr/>
          </p:nvSpPr>
          <p:spPr>
            <a:xfrm>
              <a:off x="5239056" y="4361299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70.0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9A73FA01-C8A6-7B41-1463-B3FD38420576}"/>
                </a:ext>
              </a:extLst>
            </p:cNvPr>
            <p:cNvSpPr txBox="1"/>
            <p:nvPr/>
          </p:nvSpPr>
          <p:spPr>
            <a:xfrm>
              <a:off x="5255989" y="5152184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49.9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2EF43E4E-5F4F-ABA2-61FA-EA9243DDC5C1}"/>
                </a:ext>
              </a:extLst>
            </p:cNvPr>
            <p:cNvSpPr txBox="1"/>
            <p:nvPr/>
          </p:nvSpPr>
          <p:spPr>
            <a:xfrm>
              <a:off x="5606360" y="5207728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47.0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D73144-9F4B-62A1-CB3C-DD7F63FF31A4}"/>
                </a:ext>
              </a:extLst>
            </p:cNvPr>
            <p:cNvSpPr txBox="1"/>
            <p:nvPr/>
          </p:nvSpPr>
          <p:spPr>
            <a:xfrm>
              <a:off x="6193197" y="5165987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47.3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7E15171-9072-72C5-67F5-81009F6DCAC0}"/>
                </a:ext>
              </a:extLst>
            </p:cNvPr>
            <p:cNvSpPr txBox="1"/>
            <p:nvPr/>
          </p:nvSpPr>
          <p:spPr>
            <a:xfrm>
              <a:off x="6543568" y="5221531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44.9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EFC3BA26-441B-3EB1-EEC0-B4A7243BB93A}"/>
                </a:ext>
              </a:extLst>
            </p:cNvPr>
            <p:cNvSpPr txBox="1"/>
            <p:nvPr/>
          </p:nvSpPr>
          <p:spPr>
            <a:xfrm>
              <a:off x="7044525" y="5330624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41.1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AF8E013D-DDF4-6512-0CA8-F7B13AB177CF}"/>
                </a:ext>
              </a:extLst>
            </p:cNvPr>
            <p:cNvSpPr txBox="1"/>
            <p:nvPr/>
          </p:nvSpPr>
          <p:spPr>
            <a:xfrm>
              <a:off x="7403616" y="4949739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43.6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CF040D8-C5C8-7915-B34A-1BE06BD3D3E9}"/>
                </a:ext>
              </a:extLst>
            </p:cNvPr>
            <p:cNvSpPr txBox="1"/>
            <p:nvPr/>
          </p:nvSpPr>
          <p:spPr>
            <a:xfrm>
              <a:off x="6563000" y="4485727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65.6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9ED63049-4AEC-DE02-02D5-63707DE220E1}"/>
                </a:ext>
              </a:extLst>
            </p:cNvPr>
            <p:cNvSpPr txBox="1"/>
            <p:nvPr/>
          </p:nvSpPr>
          <p:spPr>
            <a:xfrm>
              <a:off x="6199929" y="4421723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67.5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DC5E10B6-01A4-1BED-8D5F-705BDF4C9BC8}"/>
                </a:ext>
              </a:extLst>
            </p:cNvPr>
            <p:cNvSpPr txBox="1"/>
            <p:nvPr/>
          </p:nvSpPr>
          <p:spPr>
            <a:xfrm>
              <a:off x="7428333" y="4437314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66.8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E75B8FD1-1796-3070-30B3-C61D93F2BAD8}"/>
                </a:ext>
              </a:extLst>
            </p:cNvPr>
            <p:cNvSpPr txBox="1"/>
            <p:nvPr/>
          </p:nvSpPr>
          <p:spPr>
            <a:xfrm>
              <a:off x="7052561" y="4394476"/>
              <a:ext cx="485603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</a:rPr>
                <a:t>68.6</a:t>
              </a:r>
              <a:endParaRPr lang="ko-KR" alt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AE5F0DBD-EA2D-D291-76C7-7F9A1C51159F}"/>
                </a:ext>
              </a:extLst>
            </p:cNvPr>
            <p:cNvSpPr txBox="1"/>
            <p:nvPr/>
          </p:nvSpPr>
          <p:spPr>
            <a:xfrm>
              <a:off x="7515529" y="3992390"/>
              <a:ext cx="485602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남성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DE6C0B2E-938C-C6F4-B2EB-ADD5F5098EE4}"/>
                </a:ext>
              </a:extLst>
            </p:cNvPr>
            <p:cNvSpPr txBox="1"/>
            <p:nvPr/>
          </p:nvSpPr>
          <p:spPr>
            <a:xfrm>
              <a:off x="4151850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2020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D802AB2E-3BA3-01AA-311F-6BCBE4B3E0F8}"/>
                </a:ext>
              </a:extLst>
            </p:cNvPr>
            <p:cNvSpPr txBox="1"/>
            <p:nvPr/>
          </p:nvSpPr>
          <p:spPr>
            <a:xfrm>
              <a:off x="4601980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2022</a:t>
              </a:r>
              <a:endPara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0124EE68-A410-341E-1EC6-D18C9F699F4C}"/>
                </a:ext>
              </a:extLst>
            </p:cNvPr>
            <p:cNvSpPr txBox="1"/>
            <p:nvPr/>
          </p:nvSpPr>
          <p:spPr>
            <a:xfrm>
              <a:off x="5250400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2020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A8F00E99-D63C-0E48-E2F3-54996E6A74E7}"/>
                </a:ext>
              </a:extLst>
            </p:cNvPr>
            <p:cNvSpPr txBox="1"/>
            <p:nvPr/>
          </p:nvSpPr>
          <p:spPr>
            <a:xfrm>
              <a:off x="5691005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2022</a:t>
              </a:r>
              <a:endPara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F42D684B-B491-0038-E0F4-CB1DC1946FEB}"/>
                </a:ext>
              </a:extLst>
            </p:cNvPr>
            <p:cNvSpPr txBox="1"/>
            <p:nvPr/>
          </p:nvSpPr>
          <p:spPr>
            <a:xfrm>
              <a:off x="6278379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2020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F2F0E1BF-9C9A-CAC8-A456-B869513DA0CF}"/>
                </a:ext>
              </a:extLst>
            </p:cNvPr>
            <p:cNvSpPr txBox="1"/>
            <p:nvPr/>
          </p:nvSpPr>
          <p:spPr>
            <a:xfrm>
              <a:off x="6718984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2022</a:t>
              </a:r>
              <a:endPara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6B73187F-FA37-1B94-CBDD-12B5CD6F1D98}"/>
                </a:ext>
              </a:extLst>
            </p:cNvPr>
            <p:cNvSpPr txBox="1"/>
            <p:nvPr/>
          </p:nvSpPr>
          <p:spPr>
            <a:xfrm>
              <a:off x="7242947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2020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2471198A-83D6-A6F7-C70F-49C2747D520F}"/>
                </a:ext>
              </a:extLst>
            </p:cNvPr>
            <p:cNvSpPr txBox="1"/>
            <p:nvPr/>
          </p:nvSpPr>
          <p:spPr>
            <a:xfrm>
              <a:off x="7683552" y="5564983"/>
              <a:ext cx="587374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2022</a:t>
              </a:r>
              <a:endPara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599A67C0-56CE-EDB5-8445-0AFD5ADEA859}"/>
                </a:ext>
              </a:extLst>
            </p:cNvPr>
            <p:cNvCxnSpPr/>
            <p:nvPr/>
          </p:nvCxnSpPr>
          <p:spPr>
            <a:xfrm>
              <a:off x="4257493" y="6067305"/>
              <a:ext cx="815106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직선 연결선 142">
              <a:extLst>
                <a:ext uri="{FF2B5EF4-FFF2-40B4-BE49-F238E27FC236}">
                  <a16:creationId xmlns:a16="http://schemas.microsoft.com/office/drawing/2014/main" id="{3ADA4A1B-2AA8-ECBE-1934-62C2186454B1}"/>
                </a:ext>
              </a:extLst>
            </p:cNvPr>
            <p:cNvCxnSpPr/>
            <p:nvPr/>
          </p:nvCxnSpPr>
          <p:spPr>
            <a:xfrm>
              <a:off x="5359218" y="6067305"/>
              <a:ext cx="815106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직선 연결선 143">
              <a:extLst>
                <a:ext uri="{FF2B5EF4-FFF2-40B4-BE49-F238E27FC236}">
                  <a16:creationId xmlns:a16="http://schemas.microsoft.com/office/drawing/2014/main" id="{1D1D6814-517C-C1F7-1B3A-E3A6BC1542D5}"/>
                </a:ext>
              </a:extLst>
            </p:cNvPr>
            <p:cNvCxnSpPr/>
            <p:nvPr/>
          </p:nvCxnSpPr>
          <p:spPr>
            <a:xfrm>
              <a:off x="6388784" y="6067305"/>
              <a:ext cx="815106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7F005B51-6C1E-44FE-FC34-88AB57D55554}"/>
                </a:ext>
              </a:extLst>
            </p:cNvPr>
            <p:cNvCxnSpPr/>
            <p:nvPr/>
          </p:nvCxnSpPr>
          <p:spPr>
            <a:xfrm>
              <a:off x="7347149" y="6067305"/>
              <a:ext cx="815106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A443671A-9B9C-F472-E06A-5AA1C1547F0A}"/>
                </a:ext>
              </a:extLst>
            </p:cNvPr>
            <p:cNvSpPr txBox="1"/>
            <p:nvPr/>
          </p:nvSpPr>
          <p:spPr>
            <a:xfrm>
              <a:off x="4371359" y="6062345"/>
              <a:ext cx="58737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20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대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9599EF35-3A4D-0122-3861-A3E983C9FCD4}"/>
                </a:ext>
              </a:extLst>
            </p:cNvPr>
            <p:cNvSpPr txBox="1"/>
            <p:nvPr/>
          </p:nvSpPr>
          <p:spPr>
            <a:xfrm>
              <a:off x="5470703" y="6062345"/>
              <a:ext cx="58737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30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대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DCC13269-96DD-DBF4-6092-B5E38AAE97FC}"/>
                </a:ext>
              </a:extLst>
            </p:cNvPr>
            <p:cNvSpPr txBox="1"/>
            <p:nvPr/>
          </p:nvSpPr>
          <p:spPr>
            <a:xfrm>
              <a:off x="6518186" y="6062345"/>
              <a:ext cx="58737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40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대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79EE4A9F-DC32-A2B5-BDBD-E651DB97EBAE}"/>
                </a:ext>
              </a:extLst>
            </p:cNvPr>
            <p:cNvSpPr txBox="1"/>
            <p:nvPr/>
          </p:nvSpPr>
          <p:spPr>
            <a:xfrm>
              <a:off x="7461015" y="6062345"/>
              <a:ext cx="58737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50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대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F2DF9C04-A4E0-A3F7-F171-E48DA9D9DEBB}"/>
                </a:ext>
              </a:extLst>
            </p:cNvPr>
            <p:cNvSpPr txBox="1"/>
            <p:nvPr/>
          </p:nvSpPr>
          <p:spPr>
            <a:xfrm>
              <a:off x="4114811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213,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169)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B3B4AD36-6394-EFB5-B1BC-9DD1352CFE82}"/>
                </a:ext>
              </a:extLst>
            </p:cNvPr>
            <p:cNvSpPr txBox="1"/>
            <p:nvPr/>
          </p:nvSpPr>
          <p:spPr>
            <a:xfrm>
              <a:off x="4610406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232,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198)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0A1F6F64-472E-18A4-6AB4-964F6DF7828D}"/>
                </a:ext>
              </a:extLst>
            </p:cNvPr>
            <p:cNvSpPr txBox="1"/>
            <p:nvPr/>
          </p:nvSpPr>
          <p:spPr>
            <a:xfrm>
              <a:off x="5209145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373,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233)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02B28E21-862B-0288-0151-931A8D973B62}"/>
                </a:ext>
              </a:extLst>
            </p:cNvPr>
            <p:cNvSpPr txBox="1"/>
            <p:nvPr/>
          </p:nvSpPr>
          <p:spPr>
            <a:xfrm>
              <a:off x="5704740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384,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230)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1DC368FE-344C-EA3B-41BC-A53A7405C208}"/>
                </a:ext>
              </a:extLst>
            </p:cNvPr>
            <p:cNvSpPr txBox="1"/>
            <p:nvPr/>
          </p:nvSpPr>
          <p:spPr>
            <a:xfrm>
              <a:off x="6271827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311,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191)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B2F426FF-8C7E-986F-841D-D8D441D218F3}"/>
                </a:ext>
              </a:extLst>
            </p:cNvPr>
            <p:cNvSpPr txBox="1"/>
            <p:nvPr/>
          </p:nvSpPr>
          <p:spPr>
            <a:xfrm>
              <a:off x="6767422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287,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175)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84359D3-F859-7837-0B5A-64088C2227B3}"/>
                </a:ext>
              </a:extLst>
            </p:cNvPr>
            <p:cNvSpPr txBox="1"/>
            <p:nvPr/>
          </p:nvSpPr>
          <p:spPr>
            <a:xfrm>
              <a:off x="7216162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287,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223)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3426218A-26FD-B5C4-B1CB-15826A6CF637}"/>
                </a:ext>
              </a:extLst>
            </p:cNvPr>
            <p:cNvSpPr txBox="1"/>
            <p:nvPr/>
          </p:nvSpPr>
          <p:spPr>
            <a:xfrm>
              <a:off x="7711757" y="5756544"/>
              <a:ext cx="57785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(n=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남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281,   </a:t>
              </a:r>
              <a:r>
                <a:rPr lang="ko-KR" altLang="en-US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여</a:t>
              </a:r>
              <a:r>
                <a:rPr lang="en-US" altLang="ko-KR" sz="800" spc="-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 213)</a:t>
              </a:r>
              <a:endParaRPr lang="ko-KR" altLang="en-US" sz="800" spc="-1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68" name="Google Shape;117;g2214ca9af84_0_2"/>
          <p:cNvSpPr/>
          <p:nvPr/>
        </p:nvSpPr>
        <p:spPr>
          <a:xfrm>
            <a:off x="1931597" y="2769930"/>
            <a:ext cx="8011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6825463" y="6166306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</p:spTree>
    <p:extLst>
      <p:ext uri="{BB962C8B-B14F-4D97-AF65-F5344CB8AC3E}">
        <p14:creationId xmlns:p14="http://schemas.microsoft.com/office/powerpoint/2010/main" val="4166389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28" name="Google Shape;127;p4"/>
          <p:cNvSpPr txBox="1"/>
          <p:nvPr/>
        </p:nvSpPr>
        <p:spPr>
          <a:xfrm>
            <a:off x="1931597" y="2081917"/>
            <a:ext cx="801188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- 1인가구의 연간 소득은 2,691만 원으로 전체 가구의 42%수준</a:t>
            </a:r>
            <a:endParaRPr sz="1200" b="0" i="0" u="none" strike="noStrike" cap="none" dirty="0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126;p4"/>
          <p:cNvSpPr txBox="1"/>
          <p:nvPr/>
        </p:nvSpPr>
        <p:spPr>
          <a:xfrm>
            <a:off x="3442282" y="1494698"/>
            <a:ext cx="4990517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1인가구의 67.7%는 연 소득 3000만원 ↓</a:t>
            </a:r>
            <a:endParaRPr sz="18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그룹 54"/>
          <p:cNvGrpSpPr/>
          <p:nvPr/>
        </p:nvGrpSpPr>
        <p:grpSpPr>
          <a:xfrm>
            <a:off x="1931597" y="2769930"/>
            <a:ext cx="8011886" cy="3674413"/>
            <a:chOff x="1931597" y="2769930"/>
            <a:chExt cx="8011886" cy="3674413"/>
          </a:xfrm>
        </p:grpSpPr>
        <p:grpSp>
          <p:nvGrpSpPr>
            <p:cNvPr id="30" name="그룹 29"/>
            <p:cNvGrpSpPr/>
            <p:nvPr/>
          </p:nvGrpSpPr>
          <p:grpSpPr>
            <a:xfrm>
              <a:off x="1931597" y="2769930"/>
              <a:ext cx="8011886" cy="3674413"/>
              <a:chOff x="1931597" y="2769930"/>
              <a:chExt cx="8011886" cy="3674413"/>
            </a:xfrm>
          </p:grpSpPr>
          <p:sp>
            <p:nvSpPr>
              <p:cNvPr id="31" name="Google Shape;128;p4"/>
              <p:cNvSpPr/>
              <p:nvPr/>
            </p:nvSpPr>
            <p:spPr>
              <a:xfrm>
                <a:off x="1931597" y="2769930"/>
                <a:ext cx="8011886" cy="3674413"/>
              </a:xfrm>
              <a:prstGeom prst="rect">
                <a:avLst/>
              </a:prstGeom>
              <a:noFill/>
              <a:ln w="12700" cap="flat" cmpd="sng">
                <a:solidFill>
                  <a:srgbClr val="C9C9C9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non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pic>
            <p:nvPicPr>
              <p:cNvPr id="32" name="Google Shape;129;p4"/>
              <p:cNvPicPr preferRelativeResize="0"/>
              <p:nvPr/>
            </p:nvPicPr>
            <p:blipFill rotWithShape="1">
              <a:blip r:embed="rId2"/>
              <a:srcRect t="4794" b="2749"/>
              <a:stretch/>
            </p:blipFill>
            <p:spPr>
              <a:xfrm>
                <a:off x="5843500" y="2803350"/>
                <a:ext cx="3860626" cy="3607575"/>
              </a:xfrm>
              <a:prstGeom prst="rect">
                <a:avLst/>
              </a:prstGeom>
            </p:spPr>
          </p:pic>
          <p:pic>
            <p:nvPicPr>
              <p:cNvPr id="33" name="Google Shape;130;p4"/>
              <p:cNvPicPr preferRelativeResize="0"/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97738" l="2970" r="96370">
                            <a14:foregroundMark x1="24092" y1="57466" x2="26403" y2="82805"/>
                            <a14:foregroundMark x1="47525" y1="59729" x2="48185" y2="85520"/>
                            <a14:foregroundMark x1="88119" y1="64253" x2="88119" y2="84615"/>
                            <a14:foregroundMark x1="92409" y1="96833" x2="8251" y2="93213"/>
                            <a14:foregroundMark x1="96370" y1="93213" x2="9241" y2="91403"/>
                            <a14:foregroundMark x1="6271" y1="97738" x2="8911" y2="34842"/>
                            <a14:foregroundMark x1="16502" y1="92308" x2="11551" y2="17195"/>
                            <a14:foregroundMark x1="17162" y1="65158" x2="17822" y2="12217"/>
                            <a14:foregroundMark x1="14851" y1="44796" x2="95380" y2="41629"/>
                            <a14:foregroundMark x1="20462" y1="49774" x2="93069" y2="43439"/>
                            <a14:foregroundMark x1="94389" y1="43439" x2="80198" y2="452"/>
                            <a14:foregroundMark x1="28713" y1="905" x2="10561" y2="19910"/>
                            <a14:foregroundMark x1="29043" y1="1357" x2="80198" y2="1357"/>
                            <a14:foregroundMark x1="20792" y1="13122" x2="77558" y2="11765"/>
                            <a14:foregroundMark x1="17822" y1="28054" x2="83498" y2="28054"/>
                            <a14:foregroundMark x1="5281" y1="17647" x2="2970" y2="90498"/>
                            <a14:foregroundMark x1="60066" y1="5882" x2="65347" y2="7240"/>
                            <a14:foregroundMark x1="11221" y1="57014" x2="9901" y2="81900"/>
                            <a14:foregroundMark x1="36964" y1="23982" x2="52805" y2="24434"/>
                            <a14:foregroundMark x1="22112" y1="47964" x2="37954" y2="46154"/>
                            <a14:backgroundMark x1="90759" y1="62443" x2="91749" y2="66968"/>
                            <a14:backgroundMark x1="26403" y1="55204" x2="26403" y2="55204"/>
                            <a14:backgroundMark x1="28713" y1="52489" x2="27723" y2="67421"/>
                            <a14:backgroundMark x1="27063" y1="51584" x2="27063" y2="72851"/>
                            <a14:backgroundMark x1="47855" y1="50679" x2="47525" y2="73756"/>
                            <a14:backgroundMark x1="48185" y1="65611" x2="48515" y2="74208"/>
                            <a14:backgroundMark x1="69637" y1="61538" x2="71287" y2="71041"/>
                            <a14:backgroundMark x1="89769" y1="47511" x2="87789" y2="74661"/>
                            <a14:backgroundMark x1="87789" y1="48416" x2="88449" y2="75566"/>
                            <a14:backgroundMark x1="67987" y1="49774" x2="68647" y2="74661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2007800" y="3146413"/>
                <a:ext cx="3860625" cy="2921450"/>
              </a:xfrm>
              <a:prstGeom prst="rect">
                <a:avLst/>
              </a:prstGeom>
            </p:spPr>
          </p:pic>
        </p:grpSp>
        <p:sp>
          <p:nvSpPr>
            <p:cNvPr id="35" name="직사각형 34"/>
            <p:cNvSpPr/>
            <p:nvPr/>
          </p:nvSpPr>
          <p:spPr>
            <a:xfrm>
              <a:off x="4417943" y="3817620"/>
              <a:ext cx="80962" cy="109538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3139530" y="3817620"/>
              <a:ext cx="80962" cy="109538"/>
            </a:xfrm>
            <a:prstGeom prst="rect">
              <a:avLst/>
            </a:prstGeom>
            <a:solidFill>
              <a:srgbClr val="1E4A7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2781390" y="4648200"/>
              <a:ext cx="320040" cy="1066800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3567510" y="4625340"/>
              <a:ext cx="320040" cy="1089660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4353630" y="4598365"/>
              <a:ext cx="320040" cy="1116635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5139750" y="4526280"/>
              <a:ext cx="320040" cy="1184993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2948940" y="5330624"/>
              <a:ext cx="327660" cy="380649"/>
            </a:xfrm>
            <a:prstGeom prst="rect">
              <a:avLst/>
            </a:prstGeom>
            <a:solidFill>
              <a:srgbClr val="1E4A76"/>
            </a:solidFill>
            <a:ln>
              <a:solidFill>
                <a:srgbClr val="1E4A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740051" y="5330624"/>
              <a:ext cx="327660" cy="380649"/>
            </a:xfrm>
            <a:prstGeom prst="rect">
              <a:avLst/>
            </a:prstGeom>
            <a:solidFill>
              <a:srgbClr val="1E4A76"/>
            </a:solidFill>
            <a:ln>
              <a:solidFill>
                <a:srgbClr val="1E4A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533791" y="5276496"/>
              <a:ext cx="327660" cy="434777"/>
            </a:xfrm>
            <a:prstGeom prst="rect">
              <a:avLst/>
            </a:prstGeom>
            <a:solidFill>
              <a:srgbClr val="1E4A76"/>
            </a:solidFill>
            <a:ln>
              <a:solidFill>
                <a:srgbClr val="1E4A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5321122" y="5226488"/>
              <a:ext cx="327660" cy="484785"/>
            </a:xfrm>
            <a:prstGeom prst="rect">
              <a:avLst/>
            </a:prstGeom>
            <a:solidFill>
              <a:srgbClr val="1E4A76"/>
            </a:solidFill>
            <a:ln>
              <a:solidFill>
                <a:srgbClr val="1E4A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860029" y="5082859"/>
              <a:ext cx="5503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latin typeface="Segoe UI Black" panose="020B0A02040204020203" pitchFamily="34" charset="0"/>
                  <a:ea typeface="Segoe UI Black" panose="020B0A02040204020203" pitchFamily="34" charset="0"/>
                </a:rPr>
                <a:t>2,116</a:t>
              </a:r>
              <a:endParaRPr lang="ko-KR" altLang="en-US" sz="1000" dirty="0">
                <a:latin typeface="Segoe UI Black" panose="020B0A02040204020203" pitchFamily="34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645630" y="5058489"/>
              <a:ext cx="5503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latin typeface="Segoe UI Black" panose="020B0A02040204020203" pitchFamily="34" charset="0"/>
                  <a:ea typeface="Segoe UI Black" panose="020B0A02040204020203" pitchFamily="34" charset="0"/>
                </a:rPr>
                <a:t>2,162</a:t>
              </a:r>
              <a:endParaRPr lang="ko-KR" altLang="en-US" sz="1000" dirty="0">
                <a:latin typeface="Segoe UI Black" panose="020B0A02040204020203" pitchFamily="34" charset="0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436079" y="4999364"/>
              <a:ext cx="5503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latin typeface="Segoe UI Black" panose="020B0A02040204020203" pitchFamily="34" charset="0"/>
                  <a:ea typeface="Segoe UI Black" panose="020B0A02040204020203" pitchFamily="34" charset="0"/>
                </a:rPr>
                <a:t>2,409</a:t>
              </a:r>
              <a:endParaRPr lang="ko-KR" altLang="en-US" sz="1000" dirty="0">
                <a:latin typeface="Segoe UI Black" panose="020B0A02040204020203" pitchFamily="34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213967" y="4943358"/>
              <a:ext cx="5503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>
                  <a:latin typeface="Segoe UI Black" panose="020B0A02040204020203" pitchFamily="34" charset="0"/>
                  <a:ea typeface="Segoe UI Black" panose="020B0A02040204020203" pitchFamily="34" charset="0"/>
                </a:rPr>
                <a:t>2,691</a:t>
              </a:r>
              <a:endParaRPr lang="ko-KR" altLang="en-US" sz="1000" dirty="0">
                <a:latin typeface="Segoe UI Black" panose="020B0A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559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742C1C0C-F2AA-C894-FCFE-55889FE87790}"/>
              </a:ext>
            </a:extLst>
          </p:cNvPr>
          <p:cNvSpPr txBox="1"/>
          <p:nvPr/>
        </p:nvSpPr>
        <p:spPr>
          <a:xfrm>
            <a:off x="9230205" y="3609036"/>
            <a:ext cx="565819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</a:rPr>
              <a:t>[</a:t>
            </a:r>
            <a:r>
              <a:rPr lang="ko-KR" altLang="en-US" sz="800" dirty="0">
                <a:solidFill>
                  <a:schemeClr val="bg2">
                    <a:lumMod val="50000"/>
                  </a:schemeClr>
                </a:solidFill>
              </a:rPr>
              <a:t>단위</a:t>
            </a:r>
            <a:r>
              <a:rPr lang="en-US" altLang="ko-KR" sz="800" dirty="0">
                <a:solidFill>
                  <a:schemeClr val="bg2">
                    <a:lumMod val="50000"/>
                  </a:schemeClr>
                </a:solidFill>
              </a:rPr>
              <a:t>: %]</a:t>
            </a:r>
            <a:endParaRPr lang="ko-KR" altLang="en-US" sz="8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459238" y="1545305"/>
            <a:ext cx="527352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/>
              <a:t>1</a:t>
            </a:r>
            <a:r>
              <a:rPr lang="ko-KR" altLang="en-US" b="1" dirty="0" err="1"/>
              <a:t>인가구</a:t>
            </a:r>
            <a:r>
              <a:rPr lang="ko-KR" altLang="en-US" b="1" dirty="0"/>
              <a:t> </a:t>
            </a:r>
            <a:r>
              <a:rPr lang="en-US" altLang="ko-KR" b="1" dirty="0"/>
              <a:t>2</a:t>
            </a:r>
            <a:r>
              <a:rPr lang="ko-KR" altLang="en-US" b="1" dirty="0"/>
              <a:t>명 중 </a:t>
            </a:r>
            <a:r>
              <a:rPr lang="en-US" altLang="ko-KR" b="1" dirty="0"/>
              <a:t>1</a:t>
            </a:r>
            <a:r>
              <a:rPr lang="ko-KR" altLang="en-US" b="1" dirty="0"/>
              <a:t>명 이상은 </a:t>
            </a:r>
            <a:r>
              <a:rPr lang="ko-KR" altLang="en-US" b="1" dirty="0">
                <a:solidFill>
                  <a:srgbClr val="00A0E9"/>
                </a:solidFill>
              </a:rPr>
              <a:t>주거비 부담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F45E3C-5B02-B5BC-E561-D029444CD859}"/>
              </a:ext>
            </a:extLst>
          </p:cNvPr>
          <p:cNvSpPr txBox="1"/>
          <p:nvPr/>
        </p:nvSpPr>
        <p:spPr>
          <a:xfrm>
            <a:off x="3667555" y="2128068"/>
            <a:ext cx="485688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연령이 낮을수록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, 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점유형태가 불안정할수록 주거비 부담을 더 느낌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6825463" y="6166306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689D33C-94C9-5B51-1CE1-5DACAF06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7</a:t>
            </a:fld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B273F3C-7F83-6A7E-486D-542C90413CC8}"/>
              </a:ext>
            </a:extLst>
          </p:cNvPr>
          <p:cNvGrpSpPr/>
          <p:nvPr/>
        </p:nvGrpSpPr>
        <p:grpSpPr>
          <a:xfrm>
            <a:off x="2443923" y="3472654"/>
            <a:ext cx="2369147" cy="276999"/>
            <a:chOff x="1062223" y="3402480"/>
            <a:chExt cx="2369147" cy="27699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6665C6D-FA89-DA3B-B588-2E4D942A9DA9}"/>
                </a:ext>
              </a:extLst>
            </p:cNvPr>
            <p:cNvGrpSpPr/>
            <p:nvPr/>
          </p:nvGrpSpPr>
          <p:grpSpPr>
            <a:xfrm>
              <a:off x="1062223" y="3429000"/>
              <a:ext cx="56357" cy="211964"/>
              <a:chOff x="703262" y="2420147"/>
              <a:chExt cx="56357" cy="21196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8916F307-80A5-A1AB-7A20-9473E5D3718A}"/>
                  </a:ext>
                </a:extLst>
              </p:cNvPr>
              <p:cNvSpPr/>
              <p:nvPr/>
            </p:nvSpPr>
            <p:spPr>
              <a:xfrm rot="5400000">
                <a:off x="685952" y="2437457"/>
                <a:ext cx="90976" cy="5635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3697879-8401-5190-64C9-FFCE2B38717E}"/>
                  </a:ext>
                </a:extLst>
              </p:cNvPr>
              <p:cNvSpPr/>
              <p:nvPr/>
            </p:nvSpPr>
            <p:spPr>
              <a:xfrm rot="5400000">
                <a:off x="666538" y="2539031"/>
                <a:ext cx="129805" cy="5635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AppleSDGothicNeoB00" panose="02000503000000000000" pitchFamily="2" charset="-127"/>
                  <a:ea typeface="AppleSDGothicNeoB00" panose="02000503000000000000" pitchFamily="2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B6511B-4461-87F3-18EA-E0C76B92580D}"/>
                </a:ext>
              </a:extLst>
            </p:cNvPr>
            <p:cNvSpPr txBox="1"/>
            <p:nvPr/>
          </p:nvSpPr>
          <p:spPr>
            <a:xfrm>
              <a:off x="1090401" y="3402480"/>
              <a:ext cx="234096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/>
                <a:t>세대별</a:t>
              </a:r>
              <a:r>
                <a:rPr lang="en-US" altLang="ko-KR" sz="1200" b="1" dirty="0"/>
                <a:t>/</a:t>
              </a:r>
              <a:r>
                <a:rPr lang="ko-KR" altLang="en-US" sz="1200" b="1" dirty="0"/>
                <a:t>점유유형별 주거비 부담</a:t>
              </a:r>
            </a:p>
          </p:txBody>
        </p:sp>
      </p:grpSp>
      <p:graphicFrame>
        <p:nvGraphicFramePr>
          <p:cNvPr id="4" name="표 16">
            <a:extLst>
              <a:ext uri="{FF2B5EF4-FFF2-40B4-BE49-F238E27FC236}">
                <a16:creationId xmlns:a16="http://schemas.microsoft.com/office/drawing/2014/main" id="{5E1071B9-27EF-EEA7-2422-5500B0BA6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382095"/>
              </p:ext>
            </p:extLst>
          </p:nvPr>
        </p:nvGraphicFramePr>
        <p:xfrm>
          <a:off x="2443922" y="3803581"/>
          <a:ext cx="7298016" cy="218052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12252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762399675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  <a:gridCol w="912252">
                  <a:extLst>
                    <a:ext uri="{9D8B030D-6E8A-4147-A177-3AD203B41FA5}">
                      <a16:colId xmlns:a16="http://schemas.microsoft.com/office/drawing/2014/main" val="3382621698"/>
                    </a:ext>
                  </a:extLst>
                </a:gridCol>
              </a:tblGrid>
              <a:tr h="58032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 않음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전혀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않는다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별로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부담되지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않는다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약간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부담된다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매우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부담된다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286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45.9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12.9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33.0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54.1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9.5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세대별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청년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33.2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8.3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13.7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/>
                        <a:t>중장년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49.3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12.2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50.7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노년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73.1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26.9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25.4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286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점유</a:t>
                      </a:r>
                      <a:endParaRPr lang="en-US" altLang="ko-KR" sz="900" dirty="0"/>
                    </a:p>
                    <a:p>
                      <a:pPr algn="ctr" latinLnBrk="1"/>
                      <a:r>
                        <a:rPr lang="ko-KR" altLang="en-US" sz="900" dirty="0"/>
                        <a:t>유형별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자가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64.5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22.6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41.9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35.5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30.9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전세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48.3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11.2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51.7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44.9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6.8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월세</a:t>
                      </a:r>
                      <a:r>
                        <a:rPr lang="en-US" altLang="ko-KR" sz="900" dirty="0"/>
                        <a:t>/</a:t>
                      </a:r>
                      <a:r>
                        <a:rPr lang="ko-KR" altLang="en-US" sz="900" dirty="0"/>
                        <a:t>기타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25.7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6.1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19.6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74.3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57.1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17.2</a:t>
                      </a:r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23" name="Google Shape;117;g2214ca9af84_0_2"/>
          <p:cNvSpPr/>
          <p:nvPr/>
        </p:nvSpPr>
        <p:spPr>
          <a:xfrm>
            <a:off x="1931597" y="2769930"/>
            <a:ext cx="8011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24655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13DE762-C14B-50AC-9CA9-BCBE8B36FADD}"/>
              </a:ext>
            </a:extLst>
          </p:cNvPr>
          <p:cNvSpPr txBox="1"/>
          <p:nvPr/>
        </p:nvSpPr>
        <p:spPr>
          <a:xfrm>
            <a:off x="3651965" y="1503011"/>
            <a:ext cx="489112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en-US" altLang="ko-KR" b="1" i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·30</a:t>
            </a:r>
            <a:r>
              <a:rPr lang="ko-KR" altLang="en-US" b="1" i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대 시세보다 </a:t>
            </a:r>
            <a:r>
              <a:rPr lang="en-US" altLang="ko-KR" b="1" i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2~30% </a:t>
            </a:r>
            <a:r>
              <a:rPr lang="ko-KR" altLang="en-US" b="1" i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저렴한</a:t>
            </a:r>
            <a:endParaRPr lang="en-US" altLang="ko-KR" b="1" i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  <a:p>
            <a:pPr algn="ctr"/>
            <a:r>
              <a:rPr lang="ko-KR" altLang="en-US" b="1" dirty="0">
                <a:solidFill>
                  <a:srgbClr val="00B0F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임대주택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청약 공고 관심도 높아</a:t>
            </a:r>
            <a:endParaRPr lang="ko-KR" altLang="en-US" b="1" dirty="0">
              <a:solidFill>
                <a:srgbClr val="00B0F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7CBA3-F87C-BCB2-037A-1F3F790D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A7778-023D-5DC4-01D2-189E1E7CAD2E}"/>
              </a:ext>
            </a:extLst>
          </p:cNvPr>
          <p:cNvSpPr txBox="1"/>
          <p:nvPr/>
        </p:nvSpPr>
        <p:spPr>
          <a:xfrm>
            <a:off x="2916766" y="2124899"/>
            <a:ext cx="635846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1</a:t>
            </a:r>
            <a:r>
              <a:rPr lang="ko-KR" altLang="en-US" sz="1200" dirty="0" err="1">
                <a:solidFill>
                  <a:schemeClr val="bg2">
                    <a:lumMod val="75000"/>
                  </a:schemeClr>
                </a:solidFill>
              </a:rPr>
              <a:t>인가구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주거안정 정책 중 공공임대주택 공급 및 입주 요건 개선이 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67.0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점으로 가장 높아</a:t>
            </a:r>
          </a:p>
        </p:txBody>
      </p:sp>
      <p:graphicFrame>
        <p:nvGraphicFramePr>
          <p:cNvPr id="14" name="표 16">
            <a:extLst>
              <a:ext uri="{FF2B5EF4-FFF2-40B4-BE49-F238E27FC236}">
                <a16:creationId xmlns:a16="http://schemas.microsoft.com/office/drawing/2014/main" id="{943368D0-8C46-7530-D5E2-D485412CC4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498823"/>
              </p:ext>
            </p:extLst>
          </p:nvPr>
        </p:nvGraphicFramePr>
        <p:xfrm>
          <a:off x="2742162" y="3153125"/>
          <a:ext cx="6390670" cy="29260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036468">
                  <a:extLst>
                    <a:ext uri="{9D8B030D-6E8A-4147-A177-3AD203B41FA5}">
                      <a16:colId xmlns:a16="http://schemas.microsoft.com/office/drawing/2014/main" val="1813249155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4052366183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4097481404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3668074799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3699450148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3788928991"/>
                    </a:ext>
                  </a:extLst>
                </a:gridCol>
                <a:gridCol w="892367">
                  <a:extLst>
                    <a:ext uri="{9D8B030D-6E8A-4147-A177-3AD203B41FA5}">
                      <a16:colId xmlns:a16="http://schemas.microsoft.com/office/drawing/2014/main" val="3685394813"/>
                    </a:ext>
                  </a:extLst>
                </a:gridCol>
              </a:tblGrid>
              <a:tr h="5858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보증금</a:t>
                      </a:r>
                      <a:r>
                        <a:rPr lang="en-US" altLang="ko-KR" sz="900" b="1" dirty="0">
                          <a:solidFill>
                            <a:schemeClr val="bg1"/>
                          </a:solidFill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월세 등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주거비 보조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관련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대출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이자 지원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공공임대주택 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공급 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입주 요건 개선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자기소유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주택 개량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 개보수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지원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정보 제공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및</a:t>
                      </a:r>
                      <a:endParaRPr lang="en-US" altLang="ko-KR" sz="9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bg1"/>
                          </a:solidFill>
                        </a:rPr>
                        <a:t>상담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A4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07208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/>
                        <a:t>남성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62.3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4221353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71.1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71.0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71.8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5639716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67.7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68.6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63.6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2966733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68.8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62.0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63.8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06065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64.2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61.0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4221640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/>
                        <a:t>여성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66.2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63.4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63.1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3649442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20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70.6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68.0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68.9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69.5</a:t>
                      </a:r>
                      <a:endParaRPr lang="ko-KR" altLang="en-US" sz="900" b="0" dirty="0"/>
                    </a:p>
                  </a:txBody>
                  <a:tcPr anchor="ctr">
                    <a:lnL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65.5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8437466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30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70.1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70.7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70.9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68.4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1009760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40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69.0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66.3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67.3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62.6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64.9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4483358"/>
                  </a:ext>
                </a:extLst>
              </a:tr>
              <a:tr h="2092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50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62.1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65.1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65.3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65.0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61.7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/>
                        <a:t>64.4</a:t>
                      </a:r>
                      <a:endParaRPr lang="ko-KR" altLang="en-US" sz="900" b="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6506696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E919934-4068-EE32-35D2-58713C034D1B}"/>
              </a:ext>
            </a:extLst>
          </p:cNvPr>
          <p:cNvSpPr txBox="1"/>
          <p:nvPr/>
        </p:nvSpPr>
        <p:spPr>
          <a:xfrm>
            <a:off x="2916766" y="2405067"/>
            <a:ext cx="635846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청년 </a:t>
            </a:r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1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인가구가 다른 세대에 비해 주거 안정 정책이 필요하다고 응답</a:t>
            </a:r>
          </a:p>
        </p:txBody>
      </p:sp>
      <p:sp>
        <p:nvSpPr>
          <p:cNvPr id="12" name="Google Shape;117;g2214ca9af84_0_2"/>
          <p:cNvSpPr/>
          <p:nvPr/>
        </p:nvSpPr>
        <p:spPr>
          <a:xfrm>
            <a:off x="1931597" y="2769930"/>
            <a:ext cx="8011800" cy="3674400"/>
          </a:xfrm>
          <a:prstGeom prst="rect">
            <a:avLst/>
          </a:prstGeom>
          <a:noFill/>
          <a:ln w="12700" cap="flat" cmpd="sng">
            <a:solidFill>
              <a:srgbClr val="C9C9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970EC1-ABB3-5E45-6745-976EEA16B430}"/>
              </a:ext>
            </a:extLst>
          </p:cNvPr>
          <p:cNvSpPr txBox="1"/>
          <p:nvPr/>
        </p:nvSpPr>
        <p:spPr>
          <a:xfrm>
            <a:off x="6825463" y="6166306"/>
            <a:ext cx="3117934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*출처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: 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서울시 </a:t>
            </a:r>
            <a:r>
              <a:rPr lang="en-US" altLang="ko-KR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1</a:t>
            </a:r>
            <a:r>
              <a:rPr lang="ko-KR" altLang="en-US" sz="800" dirty="0" err="1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인가구</a:t>
            </a:r>
            <a:r>
              <a:rPr lang="ko-KR" altLang="en-US" sz="800" dirty="0">
                <a:solidFill>
                  <a:schemeClr val="bg1">
                    <a:lumMod val="8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실태조사 및 제도개선 연구용역 보고서</a:t>
            </a:r>
          </a:p>
        </p:txBody>
      </p:sp>
    </p:spTree>
    <p:extLst>
      <p:ext uri="{BB962C8B-B14F-4D97-AF65-F5344CB8AC3E}">
        <p14:creationId xmlns:p14="http://schemas.microsoft.com/office/powerpoint/2010/main" val="292232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22F568-D50A-1FA7-FFBB-CBEE67ECABA9}"/>
              </a:ext>
            </a:extLst>
          </p:cNvPr>
          <p:cNvSpPr txBox="1"/>
          <p:nvPr/>
        </p:nvSpPr>
        <p:spPr>
          <a:xfrm>
            <a:off x="1494044" y="775619"/>
            <a:ext cx="365174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/>
              <a:t>기획의도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8B65F-8125-894C-9145-3C98DA6F4ED4}"/>
              </a:ext>
            </a:extLst>
          </p:cNvPr>
          <p:cNvSpPr txBox="1"/>
          <p:nvPr/>
        </p:nvSpPr>
        <p:spPr>
          <a:xfrm>
            <a:off x="550863" y="744842"/>
            <a:ext cx="878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3-1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6E7180-DE80-63BD-293B-95A8C7A6C928}"/>
              </a:ext>
            </a:extLst>
          </p:cNvPr>
          <p:cNvSpPr/>
          <p:nvPr/>
        </p:nvSpPr>
        <p:spPr>
          <a:xfrm>
            <a:off x="690342" y="3216508"/>
            <a:ext cx="10803242" cy="3139842"/>
          </a:xfrm>
          <a:prstGeom prst="rect">
            <a:avLst/>
          </a:prstGeom>
          <a:noFill/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7CBA3-F87C-BCB2-037A-1F3F790D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A949-2872-4E78-8938-B0A406F099F0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FD5481-88A7-B89A-9BEB-DD28310786A6}"/>
              </a:ext>
            </a:extLst>
          </p:cNvPr>
          <p:cNvSpPr txBox="1"/>
          <p:nvPr/>
        </p:nvSpPr>
        <p:spPr>
          <a:xfrm>
            <a:off x="3589149" y="1545305"/>
            <a:ext cx="501790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/>
              <a:t>임대주택 관련 정보 수집에 대한 </a:t>
            </a:r>
            <a:r>
              <a:rPr lang="ko-KR" altLang="en-US" b="1" dirty="0">
                <a:solidFill>
                  <a:srgbClr val="00B0F0"/>
                </a:solidFill>
              </a:rPr>
              <a:t>불편함</a:t>
            </a:r>
            <a:r>
              <a:rPr lang="ko-KR" altLang="en-US" b="1" dirty="0"/>
              <a:t>을 느껴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40250E8-3924-0D29-C10F-294E579FC1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95" y="3478585"/>
            <a:ext cx="5523809" cy="272380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0180D63-C24B-EA2B-B6D9-92E9493FD46A}"/>
              </a:ext>
            </a:extLst>
          </p:cNvPr>
          <p:cNvSpPr txBox="1"/>
          <p:nvPr/>
        </p:nvSpPr>
        <p:spPr>
          <a:xfrm>
            <a:off x="3135278" y="2127684"/>
            <a:ext cx="449681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임대주택 청약 공고 정보는 기관 별로 나누어져 제공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1A7575-DD18-521B-E5FA-E0BCF1F893BC}"/>
              </a:ext>
            </a:extLst>
          </p:cNvPr>
          <p:cNvSpPr txBox="1"/>
          <p:nvPr/>
        </p:nvSpPr>
        <p:spPr>
          <a:xfrm>
            <a:off x="3135277" y="2404683"/>
            <a:ext cx="449681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이름이 비슷해 헷갈리거나 일정을 몰라서 놓치는 경우 다반사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9B97C36-E930-1995-2400-39C9411D54D8}"/>
              </a:ext>
            </a:extLst>
          </p:cNvPr>
          <p:cNvCxnSpPr>
            <a:cxnSpLocks/>
          </p:cNvCxnSpPr>
          <p:nvPr/>
        </p:nvCxnSpPr>
        <p:spPr>
          <a:xfrm flipV="1">
            <a:off x="3539067" y="3434166"/>
            <a:ext cx="5320453" cy="1942167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9D33285C-A5F8-6594-BED3-72342473A7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094" y="3429555"/>
            <a:ext cx="2743200" cy="277283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D81616F-5F6D-B405-09DA-2CC37436E004}"/>
              </a:ext>
            </a:extLst>
          </p:cNvPr>
          <p:cNvSpPr txBox="1"/>
          <p:nvPr/>
        </p:nvSpPr>
        <p:spPr>
          <a:xfrm>
            <a:off x="477478" y="252400"/>
            <a:ext cx="330712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pc="-100" dirty="0">
                <a:solidFill>
                  <a:srgbClr val="000080"/>
                </a:solidFill>
              </a:rPr>
              <a:t>1</a:t>
            </a:r>
            <a:r>
              <a:rPr lang="ko-KR" altLang="en-US" sz="1200" b="1" spc="-100" dirty="0" err="1">
                <a:solidFill>
                  <a:srgbClr val="000080"/>
                </a:solidFill>
              </a:rPr>
              <a:t>인가구</a:t>
            </a:r>
            <a:r>
              <a:rPr lang="ko-KR" altLang="en-US" sz="1200" b="1" spc="-100" dirty="0">
                <a:solidFill>
                  <a:srgbClr val="000080"/>
                </a:solidFill>
              </a:rPr>
              <a:t> 임대주택 청약 경쟁률 예측 서비스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1A7575-DD18-521B-E5FA-E0BCF1F893BC}"/>
              </a:ext>
            </a:extLst>
          </p:cNvPr>
          <p:cNvSpPr txBox="1"/>
          <p:nvPr/>
        </p:nvSpPr>
        <p:spPr>
          <a:xfrm>
            <a:off x="3135277" y="2662125"/>
            <a:ext cx="726640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다양한 세대를 대상으로  공고들이 중구난방식으로 </a:t>
            </a:r>
            <a:r>
              <a:rPr lang="ko-KR" altLang="en-US" sz="1200" dirty="0" err="1">
                <a:solidFill>
                  <a:schemeClr val="bg2">
                    <a:lumMod val="75000"/>
                  </a:schemeClr>
                </a:solidFill>
              </a:rPr>
              <a:t>업로드되어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청년과 관련된 </a:t>
            </a:r>
            <a:r>
              <a:rPr lang="ko-KR" altLang="en-US" sz="1200" dirty="0" err="1">
                <a:solidFill>
                  <a:schemeClr val="bg2">
                    <a:lumMod val="75000"/>
                  </a:schemeClr>
                </a:solidFill>
              </a:rPr>
              <a:t>공고만</a:t>
            </a:r>
            <a:r>
              <a:rPr lang="ko-KR" altLang="en-US" sz="1200" dirty="0">
                <a:solidFill>
                  <a:schemeClr val="bg2">
                    <a:lumMod val="75000"/>
                  </a:schemeClr>
                </a:solidFill>
              </a:rPr>
              <a:t> 찾기 어려움</a:t>
            </a:r>
          </a:p>
        </p:txBody>
      </p:sp>
    </p:spTree>
    <p:extLst>
      <p:ext uri="{BB962C8B-B14F-4D97-AF65-F5344CB8AC3E}">
        <p14:creationId xmlns:p14="http://schemas.microsoft.com/office/powerpoint/2010/main" val="317028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2045</TotalTime>
  <Words>906</Words>
  <Application>Microsoft Office PowerPoint</Application>
  <PresentationFormat>와이드스크린</PresentationFormat>
  <Paragraphs>337</Paragraphs>
  <Slides>16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맑은 고딕 Semilight</vt:lpstr>
      <vt:lpstr>Segoe UI Black</vt:lpstr>
      <vt:lpstr>맑은 고딕</vt:lpstr>
      <vt:lpstr>AppleSDGothicNeoB00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won</dc:creator>
  <cp:lastModifiedBy>user</cp:lastModifiedBy>
  <cp:revision>454</cp:revision>
  <dcterms:created xsi:type="dcterms:W3CDTF">2023-04-28T07:44:01Z</dcterms:created>
  <dcterms:modified xsi:type="dcterms:W3CDTF">2023-05-19T07:10:02Z</dcterms:modified>
</cp:coreProperties>
</file>

<file path=docProps/thumbnail.jpeg>
</file>